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329" r:id="rId2"/>
    <p:sldId id="304" r:id="rId3"/>
    <p:sldId id="316" r:id="rId4"/>
    <p:sldId id="305" r:id="rId5"/>
    <p:sldId id="303" r:id="rId6"/>
    <p:sldId id="334" r:id="rId7"/>
    <p:sldId id="331" r:id="rId8"/>
    <p:sldId id="335" r:id="rId9"/>
    <p:sldId id="360" r:id="rId10"/>
    <p:sldId id="358" r:id="rId11"/>
    <p:sldId id="359" r:id="rId12"/>
    <p:sldId id="310" r:id="rId13"/>
    <p:sldId id="314" r:id="rId14"/>
    <p:sldId id="356" r:id="rId15"/>
    <p:sldId id="357" r:id="rId16"/>
    <p:sldId id="290" r:id="rId17"/>
  </p:sldIdLst>
  <p:sldSz cx="9144000" cy="6858000" type="screen4x3"/>
  <p:notesSz cx="6794500" cy="99314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Estilo com Tema 1 - Ênfas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B4B98B0-60AC-42C2-AFA5-B58CD77FA1E5}" styleName="Estilo Claro 1 - Ênfas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94" autoAdjust="0"/>
    <p:restoredTop sz="97270" autoAdjust="0"/>
  </p:normalViewPr>
  <p:slideViewPr>
    <p:cSldViewPr snapToGrid="0">
      <p:cViewPr varScale="1">
        <p:scale>
          <a:sx n="71" d="100"/>
          <a:sy n="71" d="100"/>
        </p:scale>
        <p:origin x="1284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5300"/>
          </a:xfrm>
          <a:prstGeom prst="rect">
            <a:avLst/>
          </a:prstGeom>
        </p:spPr>
        <p:txBody>
          <a:bodyPr vert="horz" lIns="95571" tIns="47786" rIns="95571" bIns="47786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495300"/>
          </a:xfrm>
          <a:prstGeom prst="rect">
            <a:avLst/>
          </a:prstGeom>
        </p:spPr>
        <p:txBody>
          <a:bodyPr vert="horz" lIns="95571" tIns="47786" rIns="95571" bIns="47786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7FAC28A1-934A-4661-B666-2E2A37A09B89}" type="datetimeFigureOut">
              <a:rPr lang="pt-BR"/>
              <a:pPr>
                <a:defRPr/>
              </a:pPr>
              <a:t>14/06/2018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46125"/>
            <a:ext cx="4962525" cy="37226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71" tIns="47786" rIns="95571" bIns="47786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5600" cy="4468812"/>
          </a:xfrm>
          <a:prstGeom prst="rect">
            <a:avLst/>
          </a:prstGeom>
        </p:spPr>
        <p:txBody>
          <a:bodyPr vert="horz" lIns="95571" tIns="47786" rIns="95571" bIns="47786" rtlCol="0">
            <a:normAutofit/>
          </a:bodyPr>
          <a:lstStyle/>
          <a:p>
            <a:pPr lvl="0"/>
            <a:r>
              <a:rPr lang="pt-BR" noProof="0" smtClean="0"/>
              <a:t>Clique para editar os estilos do texto mestre</a:t>
            </a:r>
          </a:p>
          <a:p>
            <a:pPr lvl="1"/>
            <a:r>
              <a:rPr lang="pt-BR" noProof="0" smtClean="0"/>
              <a:t>Segundo nível</a:t>
            </a:r>
          </a:p>
          <a:p>
            <a:pPr lvl="2"/>
            <a:r>
              <a:rPr lang="pt-BR" noProof="0" smtClean="0"/>
              <a:t>Terceiro nível</a:t>
            </a:r>
          </a:p>
          <a:p>
            <a:pPr lvl="3"/>
            <a:r>
              <a:rPr lang="pt-BR" noProof="0" smtClean="0"/>
              <a:t>Quarto nível</a:t>
            </a:r>
          </a:p>
          <a:p>
            <a:pPr lvl="4"/>
            <a:r>
              <a:rPr lang="pt-BR" noProof="0" smtClean="0"/>
              <a:t>Quinto nível</a:t>
            </a:r>
            <a:endParaRPr lang="pt-BR" noProof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34513"/>
            <a:ext cx="2944813" cy="495300"/>
          </a:xfrm>
          <a:prstGeom prst="rect">
            <a:avLst/>
          </a:prstGeom>
        </p:spPr>
        <p:txBody>
          <a:bodyPr vert="horz" lIns="95571" tIns="47786" rIns="95571" bIns="47786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48100" y="9434513"/>
            <a:ext cx="2944813" cy="495300"/>
          </a:xfrm>
          <a:prstGeom prst="rect">
            <a:avLst/>
          </a:prstGeom>
        </p:spPr>
        <p:txBody>
          <a:bodyPr vert="horz" wrap="square" lIns="95571" tIns="47786" rIns="95571" bIns="47786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Calibri" pitchFamily="34" charset="0"/>
              </a:defRPr>
            </a:lvl1pPr>
          </a:lstStyle>
          <a:p>
            <a:pPr>
              <a:defRPr/>
            </a:pPr>
            <a:fld id="{FF23807E-3FEE-4956-846C-AC4BC767A1E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2091398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 smtClean="0"/>
          </a:p>
        </p:txBody>
      </p:sp>
      <p:sp>
        <p:nvSpPr>
          <p:cNvPr id="17412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8A4277E-781A-48A0-A348-67A34AEAB437}" type="slidenum">
              <a:rPr lang="pt-BR" altLang="pt-BR" smtClean="0"/>
              <a:pPr/>
              <a:t>16</a:t>
            </a:fld>
            <a:endParaRPr lang="pt-BR" altLang="pt-BR" smtClean="0"/>
          </a:p>
        </p:txBody>
      </p:sp>
    </p:spTree>
    <p:extLst>
      <p:ext uri="{BB962C8B-B14F-4D97-AF65-F5344CB8AC3E}">
        <p14:creationId xmlns:p14="http://schemas.microsoft.com/office/powerpoint/2010/main" val="28901535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F0A5D9-DA8E-43D5-8215-804D6BB35F40}" type="datetimeFigureOut">
              <a:rPr lang="pt-BR"/>
              <a:pPr>
                <a:defRPr/>
              </a:pPr>
              <a:t>14/06/2018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3246CB-2510-40A6-9B7F-33E8C66326D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4FC452-2C17-4AA6-8230-09DE0D20B32F}" type="datetimeFigureOut">
              <a:rPr lang="pt-BR"/>
              <a:pPr>
                <a:defRPr/>
              </a:pPr>
              <a:t>14/06/2018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84A7ED-04AD-4845-92C4-77C8AC9CE6C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1030B9-A69B-45C1-BCAE-A634CB2783B7}" type="datetimeFigureOut">
              <a:rPr lang="pt-BR"/>
              <a:pPr>
                <a:defRPr/>
              </a:pPr>
              <a:t>14/06/2018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4BDE11-33B4-4AAD-A29C-A9EA297D7B9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0D3D12-B449-4427-96CD-F574A6D74FA7}" type="datetimeFigureOut">
              <a:rPr lang="pt-BR"/>
              <a:pPr>
                <a:defRPr/>
              </a:pPr>
              <a:t>14/06/2018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5BFD2A-1C75-4BE6-B65D-81F84063EC9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60C22E-CBEB-428F-8FEC-F7E57062D725}" type="datetimeFigureOut">
              <a:rPr lang="pt-BR"/>
              <a:pPr>
                <a:defRPr/>
              </a:pPr>
              <a:t>14/06/2018</a:t>
            </a:fld>
            <a:endParaRPr lang="pt-BR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3E145D-BE78-41E0-976F-1638C9C6CBB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AB3DF2-A4FD-4325-87FA-76687E6EE4FB}" type="datetimeFigureOut">
              <a:rPr lang="pt-BR"/>
              <a:pPr>
                <a:defRPr/>
              </a:pPr>
              <a:t>14/06/2018</a:t>
            </a:fld>
            <a:endParaRPr 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6D3FAE-E752-46AF-9E33-24D5B0499AF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A36B9A-2235-4E79-882B-C6A2FA551D6F}" type="datetimeFigureOut">
              <a:rPr lang="pt-BR"/>
              <a:pPr>
                <a:defRPr/>
              </a:pPr>
              <a:t>14/06/2018</a:t>
            </a:fld>
            <a:endParaRPr lang="pt-BR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E626B4-C937-4DF8-B8F0-F1480F000BC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B6422D-B432-45AC-A512-32EBC85B4955}" type="datetimeFigureOut">
              <a:rPr lang="pt-BR"/>
              <a:pPr>
                <a:defRPr/>
              </a:pPr>
              <a:t>14/06/2018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03C7DF-F844-4572-BB78-6B92EDF1B51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5CB7C1-5FB6-4D50-8C92-F1FEFA2FCEC7}" type="datetimeFigureOut">
              <a:rPr lang="pt-BR"/>
              <a:pPr>
                <a:defRPr/>
              </a:pPr>
              <a:t>14/06/2018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8BD0A4-9952-4114-AF6D-DF79342F1B4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A92662-DC41-4002-A35F-04A7B0D96210}" type="datetimeFigureOut">
              <a:rPr lang="pt-BR"/>
              <a:pPr>
                <a:defRPr/>
              </a:pPr>
              <a:t>14/06/2018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DBBB1A-BEA7-42E8-86C2-7A68A16723A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06C308-AFD4-4D20-9BFE-BA38CCE3159F}" type="datetimeFigureOut">
              <a:rPr lang="pt-BR"/>
              <a:pPr>
                <a:defRPr/>
              </a:pPr>
              <a:t>14/06/2018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3B9A2B-C562-4A91-A2A9-D07BA3F52E03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9AB5E4"/>
            </a:gs>
            <a:gs pos="50000">
              <a:srgbClr val="C2D1ED"/>
            </a:gs>
            <a:gs pos="100000">
              <a:srgbClr val="E1E8F5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smtClean="0"/>
              <a:t>Clique para editar o estilo do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smtClean="0"/>
              <a:t>Clique para editar os estilos do texto mestre</a:t>
            </a:r>
          </a:p>
          <a:p>
            <a:pPr lvl="1"/>
            <a:r>
              <a:rPr lang="pt-BR" altLang="pt-BR" smtClean="0"/>
              <a:t>Segundo nível</a:t>
            </a:r>
          </a:p>
          <a:p>
            <a:pPr lvl="2"/>
            <a:r>
              <a:rPr lang="pt-BR" altLang="pt-BR" smtClean="0"/>
              <a:t>Terceiro nível</a:t>
            </a:r>
          </a:p>
          <a:p>
            <a:pPr lvl="3"/>
            <a:r>
              <a:rPr lang="pt-BR" altLang="pt-BR" smtClean="0"/>
              <a:t>Quarto nível</a:t>
            </a:r>
          </a:p>
          <a:p>
            <a:pPr lvl="4"/>
            <a:r>
              <a:rPr lang="pt-BR" altLang="pt-BR" smtClean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B2F58C5-AE2A-4EB9-B0E3-CC3A949A4527}" type="datetimeFigureOut">
              <a:rPr lang="pt-BR"/>
              <a:pPr>
                <a:defRPr/>
              </a:pPr>
              <a:t>14/06/2018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FC9089CE-D476-413E-9B4D-03B5D472D6D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image" Target="../media/image8.png"/><Relationship Id="rId7" Type="http://schemas.openxmlformats.org/officeDocument/2006/relationships/image" Target="../media/image11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10.jpeg"/><Relationship Id="rId5" Type="http://schemas.openxmlformats.org/officeDocument/2006/relationships/image" Target="http://acaopopular.net/jornal/wp-content/uploads/2018/05/acusado4.jpg" TargetMode="External"/><Relationship Id="rId4" Type="http://schemas.openxmlformats.org/officeDocument/2006/relationships/image" Target="../media/image9.jpeg"/><Relationship Id="rId9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.wmf"/><Relationship Id="rId7" Type="http://schemas.openxmlformats.org/officeDocument/2006/relationships/image" Target="../media/image14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7" Type="http://schemas.openxmlformats.org/officeDocument/2006/relationships/image" Target="http://acaopopular.net/jornal/wp-content/uploads/2018/05/acusado4.jpg" TargetMode="Externa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9.jpeg"/><Relationship Id="rId5" Type="http://schemas.openxmlformats.org/officeDocument/2006/relationships/image" Target="../media/image6.png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.wmf"/><Relationship Id="rId7" Type="http://schemas.openxmlformats.org/officeDocument/2006/relationships/image" Target="../media/image16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4.xml"/><Relationship Id="rId6" Type="http://schemas.openxmlformats.org/officeDocument/2006/relationships/image" Target="../media/image10.jpeg"/><Relationship Id="rId5" Type="http://schemas.openxmlformats.org/officeDocument/2006/relationships/image" Target="../media/image6.png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emf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7.jpe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46"/>
          <p:cNvSpPr txBox="1">
            <a:spLocks/>
          </p:cNvSpPr>
          <p:nvPr/>
        </p:nvSpPr>
        <p:spPr>
          <a:xfrm>
            <a:off x="0" y="0"/>
            <a:ext cx="9144000" cy="95091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  <a:alpha val="75000"/>
                </a:schemeClr>
              </a:gs>
              <a:gs pos="50000">
                <a:schemeClr val="tx2">
                  <a:lumMod val="75000"/>
                  <a:alpha val="34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0" scaled="1"/>
            <a:tileRect/>
          </a:gradFill>
        </p:spPr>
        <p:txBody>
          <a:bodyPr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pt-BR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ccordAlt-Medium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pic>
        <p:nvPicPr>
          <p:cNvPr id="205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29845" y="6013681"/>
            <a:ext cx="1876425" cy="75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" name="Title 46"/>
          <p:cNvSpPr txBox="1">
            <a:spLocks/>
          </p:cNvSpPr>
          <p:nvPr/>
        </p:nvSpPr>
        <p:spPr>
          <a:xfrm>
            <a:off x="0" y="5907295"/>
            <a:ext cx="9144000" cy="95091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  <a:alpha val="75000"/>
                </a:schemeClr>
              </a:gs>
              <a:gs pos="50000">
                <a:schemeClr val="tx2">
                  <a:lumMod val="75000"/>
                  <a:alpha val="34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0" scaled="1"/>
            <a:tileRect/>
          </a:gradFill>
        </p:spPr>
        <p:txBody>
          <a:bodyPr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pt-BR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ccordAlt-Medium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pic>
        <p:nvPicPr>
          <p:cNvPr id="2054" name="Imagem 54" descr="Secretaria de Defesa Social-01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</a:blip>
          <a:srcRect l="42838" t="9921" r="2983" b="12106"/>
          <a:stretch>
            <a:fillRect/>
          </a:stretch>
        </p:blipFill>
        <p:spPr bwMode="auto">
          <a:xfrm>
            <a:off x="7500938" y="5849938"/>
            <a:ext cx="1409700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" name="CaixaDeTexto 55"/>
          <p:cNvSpPr txBox="1"/>
          <p:nvPr/>
        </p:nvSpPr>
        <p:spPr>
          <a:xfrm>
            <a:off x="-21146" y="4454779"/>
            <a:ext cx="914400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PCPE - DINTER 2 – 26º DESEC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25ª DELEGACIA DE HOMICIDIOS / 12ª DELEGACIA DE POLÍCIA DE REPRESSÃO AO NARCOTRÁFICO</a:t>
            </a:r>
            <a:endParaRPr lang="pt-BR" sz="28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191070" y="24795"/>
            <a:ext cx="871956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5400" b="1" dirty="0">
                <a:solidFill>
                  <a:srgbClr val="003F3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OPERAÇÃO </a:t>
            </a:r>
            <a:r>
              <a:rPr lang="pt-BR" sz="5400" b="1" dirty="0" smtClean="0">
                <a:solidFill>
                  <a:srgbClr val="003F3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DESMONTE II</a:t>
            </a:r>
            <a:endParaRPr lang="pt-BR" sz="5400" b="1" dirty="0">
              <a:solidFill>
                <a:srgbClr val="003F3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11" name="Picture 2" descr="https://encrypted-tbn1.gstatic.com/images?q=tbn:ANd9GcSgjLVXYjtxEVAP7TZICDkAuK43VU5YwI1iYcsvDCAnCweoaris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4855029" y="1564878"/>
            <a:ext cx="4288971" cy="2551377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2" name="Picture 4" descr="Resultado de imagem para FOTOS DA POLICIA CIVIL DE PERNAMBUCO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0" y="1566585"/>
            <a:ext cx="3727004" cy="2561379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3" name="Picture 2" descr="\\10.0.0.1\documentos\escudo.png"/>
          <p:cNvPicPr>
            <a:picLocks noChangeAspect="1" noChangeArrowheads="1"/>
          </p:cNvPicPr>
          <p:nvPr/>
        </p:nvPicPr>
        <p:blipFill>
          <a:blip r:embed="rId6" cstate="print"/>
          <a:srcRect l="19718" r="14213"/>
          <a:stretch>
            <a:fillRect/>
          </a:stretch>
        </p:blipFill>
        <p:spPr bwMode="auto">
          <a:xfrm>
            <a:off x="2818943" y="1215906"/>
            <a:ext cx="2922375" cy="33174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46"/>
          <p:cNvSpPr txBox="1">
            <a:spLocks/>
          </p:cNvSpPr>
          <p:nvPr/>
        </p:nvSpPr>
        <p:spPr>
          <a:xfrm>
            <a:off x="0" y="0"/>
            <a:ext cx="9144000" cy="712788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  <a:alpha val="75000"/>
                </a:schemeClr>
              </a:gs>
              <a:gs pos="50000">
                <a:schemeClr val="tx2">
                  <a:lumMod val="75000"/>
                  <a:alpha val="34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0" scaled="1"/>
            <a:tileRect/>
          </a:gradFill>
        </p:spPr>
        <p:txBody>
          <a:bodyPr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pt-BR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ccordAlt-Medium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pic>
        <p:nvPicPr>
          <p:cNvPr id="307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99100" y="6045200"/>
            <a:ext cx="1698625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" name="Title 46"/>
          <p:cNvSpPr txBox="1">
            <a:spLocks/>
          </p:cNvSpPr>
          <p:nvPr/>
        </p:nvSpPr>
        <p:spPr>
          <a:xfrm>
            <a:off x="0" y="5986463"/>
            <a:ext cx="9144000" cy="871537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  <a:alpha val="75000"/>
                </a:schemeClr>
              </a:gs>
              <a:gs pos="50000">
                <a:schemeClr val="tx2">
                  <a:lumMod val="75000"/>
                  <a:alpha val="34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0" scaled="1"/>
            <a:tileRect/>
          </a:gradFill>
        </p:spPr>
        <p:txBody>
          <a:bodyPr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pt-BR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ccordAlt-Medium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pic>
        <p:nvPicPr>
          <p:cNvPr id="3077" name="Imagem 54" descr="Secretaria de Defesa Social-01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</a:blip>
          <a:srcRect l="42838" t="9921" r="2983" b="12106"/>
          <a:stretch>
            <a:fillRect/>
          </a:stretch>
        </p:blipFill>
        <p:spPr bwMode="auto">
          <a:xfrm>
            <a:off x="7500938" y="5964238"/>
            <a:ext cx="1409700" cy="893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aixaDeTexto 7"/>
          <p:cNvSpPr txBox="1"/>
          <p:nvPr/>
        </p:nvSpPr>
        <p:spPr>
          <a:xfrm>
            <a:off x="4921250" y="1577975"/>
            <a:ext cx="3721100" cy="10779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pt-BR" sz="3200" b="1" dirty="0">
              <a:solidFill>
                <a:srgbClr val="003F3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pt-BR" sz="3200" b="1" dirty="0">
              <a:solidFill>
                <a:srgbClr val="003F3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0" y="0"/>
            <a:ext cx="9144000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b="1" dirty="0" smtClean="0">
                <a:solidFill>
                  <a:srgbClr val="003F3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OPERAÇÃO DESMONTE II</a:t>
            </a:r>
            <a:endParaRPr lang="pt-BR" sz="4000" b="1" dirty="0">
              <a:solidFill>
                <a:srgbClr val="003F3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10" name="CaixaDeTexto 9"/>
          <p:cNvSpPr txBox="1"/>
          <p:nvPr/>
        </p:nvSpPr>
        <p:spPr>
          <a:xfrm flipH="1">
            <a:off x="3713163" y="668338"/>
            <a:ext cx="1689100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b="1" dirty="0">
                <a:solidFill>
                  <a:srgbClr val="003F3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GERAL</a:t>
            </a:r>
          </a:p>
        </p:txBody>
      </p:sp>
      <p:sp>
        <p:nvSpPr>
          <p:cNvPr id="3081" name="Retângulo 10"/>
          <p:cNvSpPr>
            <a:spLocks noChangeArrowheads="1"/>
          </p:cNvSpPr>
          <p:nvPr/>
        </p:nvSpPr>
        <p:spPr bwMode="auto">
          <a:xfrm>
            <a:off x="1081088" y="1758950"/>
            <a:ext cx="7361237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87313" indent="-87313" defTabSz="217488">
              <a:lnSpc>
                <a:spcPct val="150000"/>
              </a:lnSpc>
              <a:buFont typeface="Arial" pitchFamily="34" charset="0"/>
              <a:buChar char="•"/>
              <a:tabLst>
                <a:tab pos="2776538" algn="l"/>
              </a:tabLst>
            </a:pPr>
            <a:r>
              <a:rPr lang="pt-BR" sz="22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 </a:t>
            </a:r>
            <a:r>
              <a:rPr lang="pt-BR" sz="2200" b="1" dirty="0">
                <a:solidFill>
                  <a:schemeClr val="tx2">
                    <a:lumMod val="75000"/>
                  </a:schemeClr>
                </a:solidFill>
              </a:rPr>
              <a:t>Início </a:t>
            </a:r>
            <a:r>
              <a:rPr lang="pt-BR" sz="2200" b="1" dirty="0" smtClean="0">
                <a:solidFill>
                  <a:schemeClr val="tx2">
                    <a:lumMod val="75000"/>
                  </a:schemeClr>
                </a:solidFill>
              </a:rPr>
              <a:t>investigações: </a:t>
            </a:r>
            <a:r>
              <a:rPr lang="pt-BR" sz="2200" b="1" dirty="0">
                <a:solidFill>
                  <a:schemeClr val="tx2">
                    <a:lumMod val="75000"/>
                  </a:schemeClr>
                </a:solidFill>
              </a:rPr>
              <a:t>A</a:t>
            </a:r>
            <a:r>
              <a:rPr lang="pt-BR" sz="2200" b="1" dirty="0" smtClean="0">
                <a:solidFill>
                  <a:schemeClr val="tx2">
                    <a:lumMod val="75000"/>
                  </a:schemeClr>
                </a:solidFill>
              </a:rPr>
              <a:t>bril de 2017</a:t>
            </a:r>
            <a:endParaRPr lang="pt-BR" sz="2200" b="1" dirty="0">
              <a:solidFill>
                <a:schemeClr val="tx2">
                  <a:lumMod val="75000"/>
                </a:schemeClr>
              </a:solidFill>
            </a:endParaRPr>
          </a:p>
          <a:p>
            <a:pPr marL="87313" indent="-87313" algn="just" defTabSz="217488">
              <a:lnSpc>
                <a:spcPct val="150000"/>
              </a:lnSpc>
              <a:buFont typeface="Arial" pitchFamily="34" charset="0"/>
              <a:buChar char="•"/>
              <a:tabLst>
                <a:tab pos="2776538" algn="l"/>
              </a:tabLst>
            </a:pPr>
            <a:r>
              <a:rPr lang="pt-BR" sz="2200" b="1" dirty="0">
                <a:solidFill>
                  <a:schemeClr val="tx2">
                    <a:lumMod val="75000"/>
                  </a:schemeClr>
                </a:solidFill>
              </a:rPr>
              <a:t> Local do </a:t>
            </a:r>
            <a:r>
              <a:rPr lang="pt-BR" sz="2200" b="1" dirty="0" smtClean="0">
                <a:solidFill>
                  <a:schemeClr val="tx2">
                    <a:lumMod val="75000"/>
                  </a:schemeClr>
                </a:solidFill>
              </a:rPr>
              <a:t>Fato: Petrolina/PE. </a:t>
            </a:r>
            <a:endParaRPr lang="pt-BR" sz="2200" b="1" dirty="0">
              <a:solidFill>
                <a:schemeClr val="tx2">
                  <a:lumMod val="75000"/>
                </a:schemeClr>
              </a:solidFill>
            </a:endParaRPr>
          </a:p>
          <a:p>
            <a:pPr marL="87313" indent="-87313" algn="just" defTabSz="217488">
              <a:lnSpc>
                <a:spcPct val="150000"/>
              </a:lnSpc>
              <a:buFont typeface="Arial" pitchFamily="34" charset="0"/>
              <a:buChar char="•"/>
              <a:tabLst>
                <a:tab pos="2776538" algn="l"/>
              </a:tabLst>
            </a:pPr>
            <a:r>
              <a:rPr lang="pt-BR" sz="2200" b="1" dirty="0">
                <a:solidFill>
                  <a:schemeClr val="tx2">
                    <a:lumMod val="75000"/>
                  </a:schemeClr>
                </a:solidFill>
              </a:rPr>
              <a:t> Área da ação: </a:t>
            </a:r>
            <a:r>
              <a:rPr lang="pt-BR" sz="2200" b="1" dirty="0" smtClean="0">
                <a:solidFill>
                  <a:schemeClr val="tx2">
                    <a:lumMod val="75000"/>
                  </a:schemeClr>
                </a:solidFill>
              </a:rPr>
              <a:t>Petrolina-PE, Casa Nova -BA</a:t>
            </a:r>
          </a:p>
          <a:p>
            <a:pPr marL="87313" indent="-87313" algn="just" defTabSz="217488">
              <a:lnSpc>
                <a:spcPct val="150000"/>
              </a:lnSpc>
              <a:buFont typeface="Arial" pitchFamily="34" charset="0"/>
              <a:buChar char="•"/>
              <a:tabLst>
                <a:tab pos="2776538" algn="l"/>
              </a:tabLst>
            </a:pPr>
            <a:r>
              <a:rPr lang="pt-BR" sz="2200" b="1" dirty="0" smtClean="0">
                <a:solidFill>
                  <a:schemeClr val="tx2">
                    <a:lumMod val="75000"/>
                  </a:schemeClr>
                </a:solidFill>
              </a:rPr>
              <a:t>Delegado: Magno Neves e </a:t>
            </a:r>
            <a:r>
              <a:rPr lang="pt-BR" sz="2200" b="1" dirty="0" err="1" smtClean="0">
                <a:solidFill>
                  <a:schemeClr val="tx2">
                    <a:lumMod val="75000"/>
                  </a:schemeClr>
                </a:solidFill>
              </a:rPr>
              <a:t>Dark</a:t>
            </a:r>
            <a:r>
              <a:rPr lang="pt-BR" sz="22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pt-BR" sz="2200" b="1" dirty="0" err="1" smtClean="0">
                <a:solidFill>
                  <a:schemeClr val="tx2">
                    <a:lumMod val="75000"/>
                  </a:schemeClr>
                </a:solidFill>
              </a:rPr>
              <a:t>Blacker</a:t>
            </a:r>
            <a:endParaRPr lang="pt-BR" sz="2200" b="1" dirty="0">
              <a:solidFill>
                <a:schemeClr val="tx2">
                  <a:lumMod val="75000"/>
                </a:schemeClr>
              </a:solidFill>
            </a:endParaRPr>
          </a:p>
          <a:p>
            <a:pPr marL="87313" indent="-87313" defTabSz="217488">
              <a:lnSpc>
                <a:spcPct val="150000"/>
              </a:lnSpc>
              <a:buFont typeface="Arial" pitchFamily="34" charset="0"/>
              <a:buChar char="•"/>
              <a:tabLst>
                <a:tab pos="2776538" algn="l"/>
              </a:tabLst>
            </a:pPr>
            <a:r>
              <a:rPr lang="pt-BR" sz="2200" b="1" dirty="0">
                <a:solidFill>
                  <a:schemeClr val="tx2">
                    <a:lumMod val="75000"/>
                  </a:schemeClr>
                </a:solidFill>
              </a:rPr>
              <a:t>Total de Presos</a:t>
            </a:r>
            <a:r>
              <a:rPr lang="pt-BR" sz="2200" b="1" dirty="0" smtClean="0">
                <a:solidFill>
                  <a:schemeClr val="tx2">
                    <a:lumMod val="75000"/>
                  </a:schemeClr>
                </a:solidFill>
              </a:rPr>
              <a:t>: 06 </a:t>
            </a:r>
          </a:p>
          <a:p>
            <a:pPr marL="87313" indent="-87313" defTabSz="217488">
              <a:lnSpc>
                <a:spcPct val="150000"/>
              </a:lnSpc>
              <a:buFont typeface="Arial" pitchFamily="34" charset="0"/>
              <a:buChar char="•"/>
              <a:tabLst>
                <a:tab pos="2776538" algn="l"/>
              </a:tabLst>
            </a:pPr>
            <a:r>
              <a:rPr lang="pt-BR" sz="2200" b="1" dirty="0" smtClean="0">
                <a:solidFill>
                  <a:schemeClr val="tx2">
                    <a:lumMod val="75000"/>
                  </a:schemeClr>
                </a:solidFill>
              </a:rPr>
              <a:t>Local Prisão: Petrolina/PE / Casa </a:t>
            </a:r>
            <a:r>
              <a:rPr lang="pt-BR" sz="2200" b="1" dirty="0" err="1" smtClean="0">
                <a:solidFill>
                  <a:schemeClr val="tx2">
                    <a:lumMod val="75000"/>
                  </a:schemeClr>
                </a:solidFill>
              </a:rPr>
              <a:t>Nova-BA</a:t>
            </a:r>
            <a:endParaRPr lang="pt-BR" sz="22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3082" name="Picture 2" descr="C:\Users\Policia civil\Desktop\.facebook_1413494714456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18013" y="6019800"/>
            <a:ext cx="693737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46"/>
          <p:cNvSpPr txBox="1">
            <a:spLocks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  <a:alpha val="75000"/>
                </a:schemeClr>
              </a:gs>
              <a:gs pos="50000">
                <a:schemeClr val="tx2">
                  <a:lumMod val="75000"/>
                  <a:alpha val="34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0" scaled="1"/>
            <a:tileRect/>
          </a:gradFill>
        </p:spPr>
        <p:txBody>
          <a:bodyPr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pt-BR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ccordAlt-Medium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pic>
        <p:nvPicPr>
          <p:cNvPr id="512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07013" y="5875338"/>
            <a:ext cx="1876425" cy="75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" name="Title 46"/>
          <p:cNvSpPr txBox="1">
            <a:spLocks/>
          </p:cNvSpPr>
          <p:nvPr/>
        </p:nvSpPr>
        <p:spPr>
          <a:xfrm>
            <a:off x="0" y="5964238"/>
            <a:ext cx="9144000" cy="89376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  <a:alpha val="75000"/>
                </a:schemeClr>
              </a:gs>
              <a:gs pos="50000">
                <a:schemeClr val="tx2">
                  <a:lumMod val="75000"/>
                  <a:alpha val="34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0" scaled="1"/>
            <a:tileRect/>
          </a:gradFill>
        </p:spPr>
        <p:txBody>
          <a:bodyPr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pt-BR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ccordAlt-Medium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pic>
        <p:nvPicPr>
          <p:cNvPr id="5125" name="Imagem 54" descr="Secretaria de Defesa Social-01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</a:blip>
          <a:srcRect l="42838" t="9921" r="2983" b="12106"/>
          <a:stretch>
            <a:fillRect/>
          </a:stretch>
        </p:blipFill>
        <p:spPr bwMode="auto">
          <a:xfrm>
            <a:off x="7500938" y="5849938"/>
            <a:ext cx="1409700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CaixaDeTexto 12"/>
          <p:cNvSpPr txBox="1"/>
          <p:nvPr/>
        </p:nvSpPr>
        <p:spPr>
          <a:xfrm>
            <a:off x="0" y="0"/>
            <a:ext cx="9144000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b="1" dirty="0">
                <a:solidFill>
                  <a:srgbClr val="003F3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OPERAÇÃO </a:t>
            </a:r>
            <a:r>
              <a:rPr lang="pt-BR" sz="3600" b="1" dirty="0" smtClean="0">
                <a:solidFill>
                  <a:srgbClr val="003F3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DESMONTE II</a:t>
            </a:r>
            <a:endParaRPr lang="pt-BR" sz="4000" b="1" dirty="0">
              <a:solidFill>
                <a:srgbClr val="003F3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15" name="CaixaDeTexto 14"/>
          <p:cNvSpPr txBox="1"/>
          <p:nvPr/>
        </p:nvSpPr>
        <p:spPr>
          <a:xfrm>
            <a:off x="2928938" y="673100"/>
            <a:ext cx="3521075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ÁREA DE AÇÃO 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6994819" y="2891767"/>
            <a:ext cx="2024716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Petrolina-PE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2800" b="1" dirty="0">
              <a:solidFill>
                <a:srgbClr val="003F3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5130" name="Picture 2" descr="C:\Users\Policia civil\Desktop\.facebook_1413494714456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62450" y="6019800"/>
            <a:ext cx="693738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55604" y="1586753"/>
            <a:ext cx="6239215" cy="3254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46"/>
          <p:cNvSpPr txBox="1">
            <a:spLocks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  <a:alpha val="75000"/>
                </a:schemeClr>
              </a:gs>
              <a:gs pos="50000">
                <a:schemeClr val="tx2">
                  <a:lumMod val="75000"/>
                  <a:alpha val="34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0" scaled="1"/>
            <a:tileRect/>
          </a:gradFill>
        </p:spPr>
        <p:txBody>
          <a:bodyPr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pt-BR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ccordAlt-Medium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pic>
        <p:nvPicPr>
          <p:cNvPr id="409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07013" y="5875338"/>
            <a:ext cx="1876425" cy="75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" name="Title 46"/>
          <p:cNvSpPr txBox="1">
            <a:spLocks/>
          </p:cNvSpPr>
          <p:nvPr/>
        </p:nvSpPr>
        <p:spPr>
          <a:xfrm>
            <a:off x="0" y="5964238"/>
            <a:ext cx="9144000" cy="89376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  <a:alpha val="75000"/>
                </a:schemeClr>
              </a:gs>
              <a:gs pos="50000">
                <a:schemeClr val="tx2">
                  <a:lumMod val="75000"/>
                  <a:alpha val="34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0" scaled="1"/>
            <a:tileRect/>
          </a:gradFill>
        </p:spPr>
        <p:txBody>
          <a:bodyPr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pt-BR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ccordAlt-Medium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pic>
        <p:nvPicPr>
          <p:cNvPr id="4101" name="Imagem 54" descr="Secretaria de Defesa Social-01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</a:blip>
          <a:srcRect l="42838" t="9921" r="2983" b="12106"/>
          <a:stretch>
            <a:fillRect/>
          </a:stretch>
        </p:blipFill>
        <p:spPr bwMode="auto">
          <a:xfrm>
            <a:off x="7500938" y="5849938"/>
            <a:ext cx="1409700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CaixaDeTexto 12"/>
          <p:cNvSpPr txBox="1"/>
          <p:nvPr/>
        </p:nvSpPr>
        <p:spPr>
          <a:xfrm>
            <a:off x="0" y="0"/>
            <a:ext cx="9144000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b="1" dirty="0">
                <a:solidFill>
                  <a:srgbClr val="003F3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OPERAÇÃO </a:t>
            </a:r>
            <a:r>
              <a:rPr lang="pt-BR" sz="3600" b="1" dirty="0" smtClean="0">
                <a:solidFill>
                  <a:srgbClr val="003F3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DESMONTE II</a:t>
            </a:r>
            <a:endParaRPr lang="pt-BR" sz="4000" b="1" dirty="0">
              <a:solidFill>
                <a:srgbClr val="003F3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323557" y="1237695"/>
            <a:ext cx="8496885" cy="45550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712788" algn="just"/>
            <a:r>
              <a:rPr lang="pt-BR" sz="2000" b="1" dirty="0" smtClean="0">
                <a:solidFill>
                  <a:schemeClr val="tx2"/>
                </a:solidFill>
              </a:rPr>
              <a:t>A operação DESMONTE II teve como objetivo atuar na redução do tráfico de entorpecentes na cidade de Petrolina. A operação buscou concluir </a:t>
            </a:r>
            <a:r>
              <a:rPr lang="pt-BR" sz="2000" b="1" dirty="0">
                <a:solidFill>
                  <a:schemeClr val="tx2"/>
                </a:solidFill>
              </a:rPr>
              <a:t>um trabalho de investigação iniciado com a Operação Desmonte I, que ocorreu </a:t>
            </a:r>
            <a:r>
              <a:rPr lang="pt-BR" sz="2000" b="1" dirty="0" smtClean="0">
                <a:solidFill>
                  <a:schemeClr val="tx2"/>
                </a:solidFill>
              </a:rPr>
              <a:t>em </a:t>
            </a:r>
            <a:r>
              <a:rPr lang="pt-BR" sz="2000" b="1" dirty="0">
                <a:solidFill>
                  <a:schemeClr val="tx2"/>
                </a:solidFill>
              </a:rPr>
              <a:t>2017 e prendeu uma organização criminosa que atuava no tráfico de drogas e homicídios </a:t>
            </a:r>
            <a:r>
              <a:rPr lang="pt-BR" sz="2000" b="1" dirty="0" smtClean="0">
                <a:solidFill>
                  <a:schemeClr val="tx2"/>
                </a:solidFill>
              </a:rPr>
              <a:t>na região. </a:t>
            </a:r>
          </a:p>
          <a:p>
            <a:pPr indent="712788" algn="just"/>
            <a:endParaRPr lang="pt-BR" sz="2000" b="1" dirty="0">
              <a:solidFill>
                <a:schemeClr val="tx2"/>
              </a:solidFill>
            </a:endParaRPr>
          </a:p>
          <a:p>
            <a:pPr indent="712788" algn="just"/>
            <a:r>
              <a:rPr lang="pt-BR" sz="2000" b="1" dirty="0" smtClean="0">
                <a:solidFill>
                  <a:schemeClr val="tx2"/>
                </a:solidFill>
              </a:rPr>
              <a:t>Nessa </a:t>
            </a:r>
            <a:r>
              <a:rPr lang="pt-BR" sz="2000" b="1" dirty="0">
                <a:solidFill>
                  <a:schemeClr val="tx2"/>
                </a:solidFill>
              </a:rPr>
              <a:t>nova fase da </a:t>
            </a:r>
            <a:r>
              <a:rPr lang="pt-BR" sz="2000" b="1" dirty="0" smtClean="0">
                <a:solidFill>
                  <a:schemeClr val="tx2"/>
                </a:solidFill>
              </a:rPr>
              <a:t>DESMONTE, o </a:t>
            </a:r>
            <a:r>
              <a:rPr lang="pt-BR" sz="2000" b="1" dirty="0">
                <a:solidFill>
                  <a:schemeClr val="tx2"/>
                </a:solidFill>
              </a:rPr>
              <a:t>foco foi finalizar o trabalho e retirar das ruas traficantes </a:t>
            </a:r>
            <a:r>
              <a:rPr lang="pt-BR" sz="2000" b="1" dirty="0" smtClean="0">
                <a:solidFill>
                  <a:schemeClr val="tx2"/>
                </a:solidFill>
              </a:rPr>
              <a:t>contumazes. A </a:t>
            </a:r>
            <a:r>
              <a:rPr lang="pt-BR" sz="2000" b="1" dirty="0">
                <a:solidFill>
                  <a:schemeClr val="tx2"/>
                </a:solidFill>
              </a:rPr>
              <a:t>Operação Desmonte </a:t>
            </a:r>
            <a:r>
              <a:rPr lang="pt-BR" sz="2000" b="1" dirty="0" smtClean="0">
                <a:solidFill>
                  <a:schemeClr val="tx2"/>
                </a:solidFill>
              </a:rPr>
              <a:t>II </a:t>
            </a:r>
            <a:r>
              <a:rPr lang="pt-BR" sz="2000" b="1" dirty="0">
                <a:solidFill>
                  <a:schemeClr val="tx2"/>
                </a:solidFill>
              </a:rPr>
              <a:t>já contava </a:t>
            </a:r>
            <a:r>
              <a:rPr lang="pt-BR" sz="2000" b="1" dirty="0" smtClean="0">
                <a:solidFill>
                  <a:schemeClr val="tx2"/>
                </a:solidFill>
              </a:rPr>
              <a:t>com </a:t>
            </a:r>
            <a:r>
              <a:rPr lang="pt-BR" sz="2000" b="1" dirty="0">
                <a:solidFill>
                  <a:schemeClr val="tx2"/>
                </a:solidFill>
              </a:rPr>
              <a:t>três  alvos presos por tráfico de drogas e outros delitos. </a:t>
            </a:r>
            <a:r>
              <a:rPr lang="pt-BR" sz="2000" b="1" dirty="0" smtClean="0">
                <a:solidFill>
                  <a:schemeClr val="tx2"/>
                </a:solidFill>
              </a:rPr>
              <a:t>Com a deflagração foram </a:t>
            </a:r>
            <a:r>
              <a:rPr lang="pt-BR" sz="2000" b="1" dirty="0">
                <a:solidFill>
                  <a:schemeClr val="tx2"/>
                </a:solidFill>
              </a:rPr>
              <a:t>cumpridos sete mandados de buscas e três de prisão, </a:t>
            </a:r>
            <a:r>
              <a:rPr lang="pt-BR" sz="2000" b="1" dirty="0" smtClean="0">
                <a:solidFill>
                  <a:schemeClr val="tx2"/>
                </a:solidFill>
              </a:rPr>
              <a:t>fruto </a:t>
            </a:r>
            <a:r>
              <a:rPr lang="pt-BR" sz="2000" b="1" dirty="0">
                <a:solidFill>
                  <a:schemeClr val="tx2"/>
                </a:solidFill>
              </a:rPr>
              <a:t>de </a:t>
            </a:r>
            <a:r>
              <a:rPr lang="pt-BR" sz="2000" b="1" dirty="0" smtClean="0">
                <a:solidFill>
                  <a:schemeClr val="tx2"/>
                </a:solidFill>
              </a:rPr>
              <a:t>uma relevante </a:t>
            </a:r>
            <a:r>
              <a:rPr lang="pt-BR" sz="2000" b="1" dirty="0">
                <a:solidFill>
                  <a:schemeClr val="tx2"/>
                </a:solidFill>
              </a:rPr>
              <a:t>investigação para a cidade. </a:t>
            </a:r>
            <a:endParaRPr lang="pt-BR" sz="2000" b="1" dirty="0" smtClean="0">
              <a:solidFill>
                <a:schemeClr val="tx2"/>
              </a:solidFill>
            </a:endParaRPr>
          </a:p>
          <a:p>
            <a:pPr indent="712788" algn="just">
              <a:lnSpc>
                <a:spcPct val="150000"/>
              </a:lnSpc>
              <a:defRPr/>
            </a:pPr>
            <a:endParaRPr lang="pt-BR" sz="20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105" name="Picture 2" descr="C:\Users\Policia civil\Desktop\.facebook_1413494714456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33875" y="6019800"/>
            <a:ext cx="695325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CaixaDeTexto 74"/>
          <p:cNvSpPr txBox="1"/>
          <p:nvPr/>
        </p:nvSpPr>
        <p:spPr>
          <a:xfrm>
            <a:off x="2581148" y="271986"/>
            <a:ext cx="389255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BR" sz="2000" b="1" dirty="0">
                <a:solidFill>
                  <a:srgbClr val="003F3E"/>
                </a:solidFill>
              </a:rPr>
              <a:t>DIAGRAMA DE VÍNCULOS</a:t>
            </a:r>
          </a:p>
        </p:txBody>
      </p:sp>
      <p:pic>
        <p:nvPicPr>
          <p:cNvPr id="8204" name="Imagem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4" t="24010" r="63669" b="33920"/>
          <a:stretch>
            <a:fillRect/>
          </a:stretch>
        </p:blipFill>
        <p:spPr bwMode="auto">
          <a:xfrm>
            <a:off x="4014852" y="2967660"/>
            <a:ext cx="1514780" cy="1514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2" descr="Resultado de imagem para PRESO CAMELODROMO ROUBO JUAZEIRO"/>
          <p:cNvPicPr>
            <a:picLocks noChangeAspect="1" noChangeArrowheads="1"/>
          </p:cNvPicPr>
          <p:nvPr/>
        </p:nvPicPr>
        <p:blipFill>
          <a:blip r:embed="rId4" r:link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29" b="22342"/>
          <a:stretch>
            <a:fillRect/>
          </a:stretch>
        </p:blipFill>
        <p:spPr bwMode="auto">
          <a:xfrm>
            <a:off x="1746914" y="4854842"/>
            <a:ext cx="1399954" cy="1587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Picture 2" descr="magnilson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8289" y="4908169"/>
            <a:ext cx="1209599" cy="1534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Picture 2" descr="19397151_100946247200487_8448662276180569319_n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54" r="17015" b="62981"/>
          <a:stretch>
            <a:fillRect/>
          </a:stretch>
        </p:blipFill>
        <p:spPr bwMode="auto">
          <a:xfrm>
            <a:off x="2086037" y="1204798"/>
            <a:ext cx="1426949" cy="1519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8296" y="1204798"/>
            <a:ext cx="1460310" cy="1667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Picture 2" descr="WhatsApp Image 2018-06-12 at 3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64" t="3624" r="50131" b="65483"/>
          <a:stretch/>
        </p:blipFill>
        <p:spPr bwMode="auto">
          <a:xfrm>
            <a:off x="4115492" y="4881260"/>
            <a:ext cx="1313501" cy="1534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46"/>
          <p:cNvSpPr txBox="1">
            <a:spLocks/>
          </p:cNvSpPr>
          <p:nvPr/>
        </p:nvSpPr>
        <p:spPr>
          <a:xfrm>
            <a:off x="-1" y="0"/>
            <a:ext cx="8853055" cy="7239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  <a:alpha val="75000"/>
                </a:schemeClr>
              </a:gs>
              <a:gs pos="50000">
                <a:schemeClr val="tx2">
                  <a:lumMod val="75000"/>
                  <a:alpha val="34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0" scaled="1"/>
            <a:tileRect/>
          </a:gradFill>
        </p:spPr>
        <p:txBody>
          <a:bodyPr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pt-BR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ccordAlt-Medium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pic>
        <p:nvPicPr>
          <p:cNvPr id="7171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89563" y="6197600"/>
            <a:ext cx="1731962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" name="Title 46"/>
          <p:cNvSpPr txBox="1">
            <a:spLocks/>
          </p:cNvSpPr>
          <p:nvPr/>
        </p:nvSpPr>
        <p:spPr>
          <a:xfrm>
            <a:off x="0" y="5984875"/>
            <a:ext cx="9144000" cy="87312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  <a:alpha val="75000"/>
                </a:schemeClr>
              </a:gs>
              <a:gs pos="50000">
                <a:schemeClr val="tx2">
                  <a:lumMod val="75000"/>
                  <a:alpha val="34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0" scaled="1"/>
            <a:tileRect/>
          </a:gradFill>
        </p:spPr>
        <p:txBody>
          <a:bodyPr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pt-BR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ccordAlt-Medium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pic>
        <p:nvPicPr>
          <p:cNvPr id="7173" name="Imagem 54" descr="Secretaria de Defesa Social-01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</a:blip>
          <a:srcRect l="42838" t="9921" r="2983" b="12106"/>
          <a:stretch>
            <a:fillRect/>
          </a:stretch>
        </p:blipFill>
        <p:spPr bwMode="auto">
          <a:xfrm>
            <a:off x="7500938" y="5849938"/>
            <a:ext cx="1409700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" name="CaixaDeTexto 55"/>
          <p:cNvSpPr txBox="1"/>
          <p:nvPr/>
        </p:nvSpPr>
        <p:spPr>
          <a:xfrm>
            <a:off x="0" y="0"/>
            <a:ext cx="9144000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b="1" dirty="0">
                <a:solidFill>
                  <a:srgbClr val="003F3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OPERAÇÃO </a:t>
            </a:r>
            <a:r>
              <a:rPr lang="pt-BR" sz="3600" b="1" dirty="0" smtClean="0">
                <a:solidFill>
                  <a:srgbClr val="003F3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DESMONTE II</a:t>
            </a:r>
            <a:endParaRPr lang="pt-BR" sz="4000" b="1" dirty="0">
              <a:solidFill>
                <a:srgbClr val="003F3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2763206" y="1057108"/>
            <a:ext cx="5997575" cy="397031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defRPr/>
            </a:pPr>
            <a:endParaRPr lang="pt-BR" b="1" dirty="0" smtClean="0">
              <a:solidFill>
                <a:schemeClr val="tx2">
                  <a:lumMod val="75000"/>
                </a:schemeClr>
              </a:solidFill>
              <a:cs typeface="Arial" charset="0"/>
            </a:endParaRPr>
          </a:p>
          <a:p>
            <a:pPr algn="just">
              <a:defRPr/>
            </a:pPr>
            <a:endParaRPr lang="pt-BR" b="1" dirty="0">
              <a:solidFill>
                <a:schemeClr val="tx2">
                  <a:lumMod val="75000"/>
                </a:schemeClr>
              </a:solidFill>
              <a:cs typeface="Arial" charset="0"/>
            </a:endParaRPr>
          </a:p>
          <a:p>
            <a:pPr algn="just">
              <a:defRPr/>
            </a:pPr>
            <a:r>
              <a:rPr lang="pt-BR" b="1" dirty="0" smtClean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Atualmente preso do Presídio Dr. Edvaldo Gomes, Erick Fernando (Miau) figurou na Operação Desmonte I. Em novembro de 2017 a polícia civil realizou a apreensão de </a:t>
            </a:r>
            <a:r>
              <a:rPr lang="pt-BR" b="1" dirty="0">
                <a:solidFill>
                  <a:schemeClr val="tx2">
                    <a:lumMod val="75000"/>
                  </a:schemeClr>
                </a:solidFill>
              </a:rPr>
              <a:t>17kg de maconha, 431g de pasta base de cocaína, 470g de cocaína pronta para consumo, 788g de crack e uma arma de fogo falsa</a:t>
            </a:r>
            <a:r>
              <a:rPr lang="pt-BR" b="1" dirty="0" smtClean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 pertencente ao alvo. </a:t>
            </a:r>
          </a:p>
          <a:p>
            <a:pPr algn="just">
              <a:defRPr/>
            </a:pPr>
            <a:endParaRPr lang="pt-BR" b="1" dirty="0" smtClean="0">
              <a:solidFill>
                <a:schemeClr val="tx2">
                  <a:lumMod val="75000"/>
                </a:schemeClr>
              </a:solidFill>
              <a:cs typeface="Arial" charset="0"/>
            </a:endParaRPr>
          </a:p>
          <a:p>
            <a:pPr algn="just">
              <a:defRPr/>
            </a:pPr>
            <a:r>
              <a:rPr lang="pt-BR" b="1" dirty="0" smtClean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Local </a:t>
            </a:r>
            <a:r>
              <a:rPr lang="pt-BR" b="1" dirty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do fato</a:t>
            </a:r>
            <a:r>
              <a:rPr lang="pt-BR" b="1" dirty="0" smtClean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: Petrolina/PE</a:t>
            </a:r>
          </a:p>
          <a:p>
            <a:pPr algn="just">
              <a:defRPr/>
            </a:pPr>
            <a:endParaRPr lang="pt-BR" b="1" dirty="0" smtClean="0">
              <a:solidFill>
                <a:schemeClr val="tx2">
                  <a:lumMod val="75000"/>
                </a:schemeClr>
              </a:solidFill>
              <a:cs typeface="Arial" charset="0"/>
            </a:endParaRPr>
          </a:p>
          <a:p>
            <a:pPr algn="just">
              <a:defRPr/>
            </a:pPr>
            <a:r>
              <a:rPr lang="pt-BR" b="1" dirty="0" smtClean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Prisão: Presídio Dr. Edvaldo Gomes – Petrolina/PE</a:t>
            </a:r>
          </a:p>
          <a:p>
            <a:pPr algn="just">
              <a:defRPr/>
            </a:pPr>
            <a:endParaRPr lang="pt-BR" b="1" dirty="0">
              <a:solidFill>
                <a:schemeClr val="tx2">
                  <a:lumMod val="75000"/>
                </a:schemeClr>
              </a:solidFill>
              <a:cs typeface="Arial" charset="0"/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1801905" y="875145"/>
            <a:ext cx="672352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000" b="1" dirty="0" smtClean="0">
                <a:solidFill>
                  <a:schemeClr val="tx2">
                    <a:lumMod val="75000"/>
                  </a:schemeClr>
                </a:solidFill>
              </a:rPr>
              <a:t>ERICK FERNANDO DE SOUZA ALVES (MIAU)</a:t>
            </a:r>
            <a:endParaRPr lang="pt-BR" sz="2000" b="1" u="sng" dirty="0">
              <a:solidFill>
                <a:schemeClr val="tx2">
                  <a:lumMod val="75000"/>
                </a:schemeClr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2000" b="1" dirty="0">
              <a:solidFill>
                <a:srgbClr val="003F3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180" name="Picture 2" descr="C:\Users\Policia civil\Desktop\.facebook_1413494714456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21175" y="6019800"/>
            <a:ext cx="693738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8" name="Imagem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4" t="24010" r="63669" b="33920"/>
          <a:stretch>
            <a:fillRect/>
          </a:stretch>
        </p:blipFill>
        <p:spPr bwMode="auto">
          <a:xfrm>
            <a:off x="103375" y="1669109"/>
            <a:ext cx="2511425" cy="251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4308" y="4791118"/>
            <a:ext cx="1591676" cy="1193757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12" t="25168" r="8666" b="22172"/>
          <a:stretch/>
        </p:blipFill>
        <p:spPr>
          <a:xfrm>
            <a:off x="5389563" y="4792983"/>
            <a:ext cx="2572657" cy="1189509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46"/>
          <p:cNvSpPr txBox="1">
            <a:spLocks/>
          </p:cNvSpPr>
          <p:nvPr/>
        </p:nvSpPr>
        <p:spPr>
          <a:xfrm>
            <a:off x="-1" y="0"/>
            <a:ext cx="8853055" cy="7239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  <a:alpha val="75000"/>
                </a:schemeClr>
              </a:gs>
              <a:gs pos="50000">
                <a:schemeClr val="tx2">
                  <a:lumMod val="75000"/>
                  <a:alpha val="34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0" scaled="1"/>
            <a:tileRect/>
          </a:gradFill>
        </p:spPr>
        <p:txBody>
          <a:bodyPr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pt-BR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ccordAlt-Medium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pic>
        <p:nvPicPr>
          <p:cNvPr id="7171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89563" y="6197600"/>
            <a:ext cx="1731962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" name="Title 46"/>
          <p:cNvSpPr txBox="1">
            <a:spLocks/>
          </p:cNvSpPr>
          <p:nvPr/>
        </p:nvSpPr>
        <p:spPr>
          <a:xfrm>
            <a:off x="0" y="5984875"/>
            <a:ext cx="9144000" cy="87312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  <a:alpha val="75000"/>
                </a:schemeClr>
              </a:gs>
              <a:gs pos="50000">
                <a:schemeClr val="tx2">
                  <a:lumMod val="75000"/>
                  <a:alpha val="34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0" scaled="1"/>
            <a:tileRect/>
          </a:gradFill>
        </p:spPr>
        <p:txBody>
          <a:bodyPr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pt-BR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ccordAlt-Medium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pic>
        <p:nvPicPr>
          <p:cNvPr id="7173" name="Imagem 54" descr="Secretaria de Defesa Social-01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</a:blip>
          <a:srcRect l="42838" t="9921" r="2983" b="12106"/>
          <a:stretch>
            <a:fillRect/>
          </a:stretch>
        </p:blipFill>
        <p:spPr bwMode="auto">
          <a:xfrm>
            <a:off x="7500938" y="5849938"/>
            <a:ext cx="1409700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" name="CaixaDeTexto 55"/>
          <p:cNvSpPr txBox="1"/>
          <p:nvPr/>
        </p:nvSpPr>
        <p:spPr>
          <a:xfrm>
            <a:off x="0" y="0"/>
            <a:ext cx="9144000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b="1" dirty="0">
                <a:solidFill>
                  <a:srgbClr val="003F3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OPERAÇÃO </a:t>
            </a:r>
            <a:r>
              <a:rPr lang="pt-BR" sz="3600" b="1" dirty="0" smtClean="0">
                <a:solidFill>
                  <a:srgbClr val="003F3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DESMONTE II</a:t>
            </a:r>
            <a:endParaRPr lang="pt-BR" sz="4000" b="1" dirty="0">
              <a:solidFill>
                <a:srgbClr val="003F3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3230962" y="1685012"/>
            <a:ext cx="5227238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pt-BR" b="1" dirty="0" smtClean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Traficante, atuava com a venda de entorpecentes na cidade de Petrolina através de um “disk drogas”. O cliente solicitava o entorpecente por telefone e </a:t>
            </a:r>
            <a:r>
              <a:rPr lang="pt-BR" b="1" dirty="0" err="1" smtClean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Thomás</a:t>
            </a:r>
            <a:r>
              <a:rPr lang="pt-BR" b="1" dirty="0" smtClean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 realizava a entrega no local determinado.  </a:t>
            </a:r>
          </a:p>
          <a:p>
            <a:pPr algn="just">
              <a:defRPr/>
            </a:pPr>
            <a:endParaRPr lang="pt-BR" b="1" dirty="0" smtClean="0">
              <a:solidFill>
                <a:schemeClr val="tx2">
                  <a:lumMod val="75000"/>
                </a:schemeClr>
              </a:solidFill>
              <a:cs typeface="Arial" charset="0"/>
            </a:endParaRPr>
          </a:p>
          <a:p>
            <a:pPr algn="just">
              <a:defRPr/>
            </a:pPr>
            <a:r>
              <a:rPr lang="pt-BR" b="1" dirty="0" smtClean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Local do fato: Petrolina/PE</a:t>
            </a:r>
          </a:p>
          <a:p>
            <a:pPr algn="just">
              <a:defRPr/>
            </a:pPr>
            <a:endParaRPr lang="pt-BR" b="1" dirty="0" smtClean="0">
              <a:solidFill>
                <a:schemeClr val="tx2">
                  <a:lumMod val="75000"/>
                </a:schemeClr>
              </a:solidFill>
              <a:cs typeface="Arial" charset="0"/>
            </a:endParaRPr>
          </a:p>
          <a:p>
            <a:pPr algn="just">
              <a:defRPr/>
            </a:pPr>
            <a:r>
              <a:rPr lang="pt-BR" b="1" dirty="0" smtClean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Prisão: Conjunto Penal de Juazeiro – O alvo foi preso em flagrante ao tentar roubar um caixa eletrônico . </a:t>
            </a:r>
          </a:p>
          <a:p>
            <a:pPr algn="just">
              <a:defRPr/>
            </a:pPr>
            <a:endParaRPr lang="pt-BR" b="1" dirty="0" smtClean="0">
              <a:solidFill>
                <a:schemeClr val="tx2">
                  <a:lumMod val="75000"/>
                </a:schemeClr>
              </a:solidFill>
              <a:cs typeface="Arial" charset="0"/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1761565" y="944419"/>
            <a:ext cx="669663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000" b="1" dirty="0" smtClean="0">
                <a:solidFill>
                  <a:schemeClr val="tx2">
                    <a:lumMod val="75000"/>
                  </a:schemeClr>
                </a:solidFill>
              </a:rPr>
              <a:t>THOMÁS MENEZES TORRES DO NASCIMENTO (BOI)</a:t>
            </a:r>
            <a:endParaRPr lang="pt-BR" sz="2000" b="1" dirty="0">
              <a:solidFill>
                <a:schemeClr val="tx2">
                  <a:lumMod val="75000"/>
                </a:schemeClr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20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180" name="Picture 2" descr="C:\Users\Policia civil\Desktop\.facebook_1413494714456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21175" y="6019800"/>
            <a:ext cx="693738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2" name="Picture 2" descr="Resultado de imagem para PRESO CAMELODROMO ROUBO JUAZEIRO"/>
          <p:cNvPicPr>
            <a:picLocks noChangeAspect="1" noChangeArrowheads="1"/>
          </p:cNvPicPr>
          <p:nvPr/>
        </p:nvPicPr>
        <p:blipFill>
          <a:blip r:embed="rId6" r:link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29" b="22342"/>
          <a:stretch>
            <a:fillRect/>
          </a:stretch>
        </p:blipFill>
        <p:spPr bwMode="auto">
          <a:xfrm>
            <a:off x="183870" y="1632233"/>
            <a:ext cx="3019425" cy="3424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46"/>
          <p:cNvSpPr txBox="1">
            <a:spLocks/>
          </p:cNvSpPr>
          <p:nvPr/>
        </p:nvSpPr>
        <p:spPr>
          <a:xfrm>
            <a:off x="-1" y="0"/>
            <a:ext cx="8853055" cy="7239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  <a:alpha val="75000"/>
                </a:schemeClr>
              </a:gs>
              <a:gs pos="50000">
                <a:schemeClr val="tx2">
                  <a:lumMod val="75000"/>
                  <a:alpha val="34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0" scaled="1"/>
            <a:tileRect/>
          </a:gradFill>
        </p:spPr>
        <p:txBody>
          <a:bodyPr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pt-BR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ccordAlt-Medium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pic>
        <p:nvPicPr>
          <p:cNvPr id="7171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89563" y="6197600"/>
            <a:ext cx="1731962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" name="Title 46"/>
          <p:cNvSpPr txBox="1">
            <a:spLocks/>
          </p:cNvSpPr>
          <p:nvPr/>
        </p:nvSpPr>
        <p:spPr>
          <a:xfrm>
            <a:off x="0" y="5984875"/>
            <a:ext cx="9144000" cy="87312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  <a:alpha val="75000"/>
                </a:schemeClr>
              </a:gs>
              <a:gs pos="50000">
                <a:schemeClr val="tx2">
                  <a:lumMod val="75000"/>
                  <a:alpha val="34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0" scaled="1"/>
            <a:tileRect/>
          </a:gradFill>
        </p:spPr>
        <p:txBody>
          <a:bodyPr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pt-BR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ccordAlt-Medium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pic>
        <p:nvPicPr>
          <p:cNvPr id="7173" name="Imagem 54" descr="Secretaria de Defesa Social-01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</a:blip>
          <a:srcRect l="42838" t="9921" r="2983" b="12106"/>
          <a:stretch>
            <a:fillRect/>
          </a:stretch>
        </p:blipFill>
        <p:spPr bwMode="auto">
          <a:xfrm>
            <a:off x="7500938" y="5849938"/>
            <a:ext cx="1409700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" name="CaixaDeTexto 55"/>
          <p:cNvSpPr txBox="1"/>
          <p:nvPr/>
        </p:nvSpPr>
        <p:spPr>
          <a:xfrm>
            <a:off x="0" y="0"/>
            <a:ext cx="9144000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b="1" dirty="0">
                <a:solidFill>
                  <a:srgbClr val="003F3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OPERAÇÃO </a:t>
            </a:r>
            <a:r>
              <a:rPr lang="pt-BR" sz="3600" b="1" dirty="0" smtClean="0">
                <a:solidFill>
                  <a:srgbClr val="003F3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DESMONTE II</a:t>
            </a:r>
            <a:endParaRPr lang="pt-BR" sz="4000" b="1" dirty="0">
              <a:solidFill>
                <a:srgbClr val="003F3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2528047" y="887506"/>
            <a:ext cx="4702931" cy="4154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000" b="1" dirty="0" smtClean="0">
                <a:solidFill>
                  <a:schemeClr val="tx2">
                    <a:lumMod val="75000"/>
                  </a:schemeClr>
                </a:solidFill>
              </a:rPr>
              <a:t>MAGNILSON DE OLIVIERA PEREIRA </a:t>
            </a:r>
            <a:endParaRPr lang="pt-BR" sz="2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7180" name="Picture 2" descr="C:\Users\Policia civil\Desktop\.facebook_1413494714456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21175" y="6019800"/>
            <a:ext cx="693738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tângulo 17"/>
          <p:cNvSpPr/>
          <p:nvPr/>
        </p:nvSpPr>
        <p:spPr>
          <a:xfrm>
            <a:off x="3248526" y="1538100"/>
            <a:ext cx="529389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pt-BR" b="1" dirty="0" smtClean="0">
                <a:solidFill>
                  <a:schemeClr val="tx2">
                    <a:lumMod val="75000"/>
                  </a:schemeClr>
                </a:solidFill>
              </a:rPr>
              <a:t>Parceiro de </a:t>
            </a:r>
            <a:r>
              <a:rPr lang="pt-BR" b="1" dirty="0" err="1" smtClean="0">
                <a:solidFill>
                  <a:schemeClr val="tx2">
                    <a:lumMod val="75000"/>
                  </a:schemeClr>
                </a:solidFill>
              </a:rPr>
              <a:t>Thomás</a:t>
            </a:r>
            <a:r>
              <a:rPr lang="pt-BR" b="1" dirty="0" smtClean="0">
                <a:solidFill>
                  <a:schemeClr val="tx2">
                    <a:lumMod val="75000"/>
                  </a:schemeClr>
                </a:solidFill>
              </a:rPr>
              <a:t> na venda de entorpecentes também era o responsável pelo “disk drogas” com foco nos bairros Rio Corrente e COHAB São Francisco. </a:t>
            </a:r>
            <a:r>
              <a:rPr lang="pt-BR" b="1" dirty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 </a:t>
            </a:r>
            <a:r>
              <a:rPr lang="pt-BR" b="1" dirty="0" err="1" smtClean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Magnilson</a:t>
            </a:r>
            <a:r>
              <a:rPr lang="pt-BR" b="1" dirty="0" smtClean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 foi preso em flagrante pela equipe da 12ª Delegacia de Polícia de Repressão ao Narcotráfico em 13 de abril de 2018. </a:t>
            </a:r>
            <a:endParaRPr lang="pt-BR" b="1" dirty="0">
              <a:solidFill>
                <a:schemeClr val="tx2">
                  <a:lumMod val="75000"/>
                </a:schemeClr>
              </a:solidFill>
              <a:cs typeface="Arial" charset="0"/>
            </a:endParaRPr>
          </a:p>
          <a:p>
            <a:pPr algn="just">
              <a:defRPr/>
            </a:pPr>
            <a:endParaRPr lang="pt-BR" b="1" dirty="0" smtClean="0">
              <a:solidFill>
                <a:schemeClr val="tx2">
                  <a:lumMod val="75000"/>
                </a:schemeClr>
              </a:solidFill>
              <a:cs typeface="Arial" charset="0"/>
            </a:endParaRPr>
          </a:p>
          <a:p>
            <a:pPr algn="just">
              <a:defRPr/>
            </a:pPr>
            <a:r>
              <a:rPr lang="pt-BR" b="1" dirty="0" smtClean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Local do fato: Petrolina/PE.</a:t>
            </a:r>
            <a:endParaRPr lang="pt-BR" b="1" dirty="0" smtClean="0">
              <a:solidFill>
                <a:schemeClr val="accent5">
                  <a:lumMod val="50000"/>
                </a:schemeClr>
              </a:solidFill>
              <a:cs typeface="Arial" charset="0"/>
            </a:endParaRPr>
          </a:p>
        </p:txBody>
      </p:sp>
      <p:pic>
        <p:nvPicPr>
          <p:cNvPr id="11266" name="Picture 2" descr="magnilson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83" y="1614143"/>
            <a:ext cx="2682736" cy="3402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Imagem 12" descr="WhatsApp Image 2018-04-13 at 10.07.21 PM.jpeg"/>
          <p:cNvPicPr/>
          <p:nvPr/>
        </p:nvPicPr>
        <p:blipFill>
          <a:blip r:embed="rId7"/>
          <a:stretch>
            <a:fillRect/>
          </a:stretch>
        </p:blipFill>
        <p:spPr>
          <a:xfrm>
            <a:off x="5991413" y="4322141"/>
            <a:ext cx="2168618" cy="1608306"/>
          </a:xfrm>
          <a:prstGeom prst="rect">
            <a:avLst/>
          </a:prstGeom>
        </p:spPr>
      </p:pic>
      <p:pic>
        <p:nvPicPr>
          <p:cNvPr id="15" name="Imagem 14" descr="WhatsApp Image 2018-04-13 at 9.58.41 PM.jpeg"/>
          <p:cNvPicPr/>
          <p:nvPr/>
        </p:nvPicPr>
        <p:blipFill rotWithShape="1">
          <a:blip r:embed="rId8"/>
          <a:srcRect l="28299" t="33955" r="10797" b="32930"/>
          <a:stretch/>
        </p:blipFill>
        <p:spPr>
          <a:xfrm>
            <a:off x="3408108" y="4308539"/>
            <a:ext cx="2036836" cy="1658874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46"/>
          <p:cNvSpPr txBox="1">
            <a:spLocks/>
          </p:cNvSpPr>
          <p:nvPr/>
        </p:nvSpPr>
        <p:spPr>
          <a:xfrm>
            <a:off x="-1" y="0"/>
            <a:ext cx="8853055" cy="7239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  <a:alpha val="75000"/>
                </a:schemeClr>
              </a:gs>
              <a:gs pos="50000">
                <a:schemeClr val="tx2">
                  <a:lumMod val="75000"/>
                  <a:alpha val="34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0" scaled="1"/>
            <a:tileRect/>
          </a:gradFill>
        </p:spPr>
        <p:txBody>
          <a:bodyPr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pt-BR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ccordAlt-Medium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pic>
        <p:nvPicPr>
          <p:cNvPr id="717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89563" y="6197600"/>
            <a:ext cx="1731962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" name="Title 46"/>
          <p:cNvSpPr txBox="1">
            <a:spLocks/>
          </p:cNvSpPr>
          <p:nvPr/>
        </p:nvSpPr>
        <p:spPr>
          <a:xfrm>
            <a:off x="0" y="5984875"/>
            <a:ext cx="9144000" cy="87312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  <a:alpha val="75000"/>
                </a:schemeClr>
              </a:gs>
              <a:gs pos="50000">
                <a:schemeClr val="tx2">
                  <a:lumMod val="75000"/>
                  <a:alpha val="34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0" scaled="1"/>
            <a:tileRect/>
          </a:gradFill>
        </p:spPr>
        <p:txBody>
          <a:bodyPr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pt-BR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ccordAlt-Medium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pic>
        <p:nvPicPr>
          <p:cNvPr id="7173" name="Imagem 54" descr="Secretaria de Defesa Social-01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</a:blip>
          <a:srcRect l="42838" t="9921" r="2983" b="12106"/>
          <a:stretch>
            <a:fillRect/>
          </a:stretch>
        </p:blipFill>
        <p:spPr bwMode="auto">
          <a:xfrm>
            <a:off x="7500938" y="5849938"/>
            <a:ext cx="1409700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" name="CaixaDeTexto 55"/>
          <p:cNvSpPr txBox="1"/>
          <p:nvPr/>
        </p:nvSpPr>
        <p:spPr>
          <a:xfrm>
            <a:off x="0" y="0"/>
            <a:ext cx="9144000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b="1" dirty="0">
                <a:solidFill>
                  <a:srgbClr val="003F3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OPERAÇÃO </a:t>
            </a:r>
            <a:r>
              <a:rPr lang="pt-BR" sz="3600" b="1" dirty="0" smtClean="0">
                <a:solidFill>
                  <a:srgbClr val="003F3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DESMONTE II</a:t>
            </a:r>
            <a:endParaRPr lang="pt-BR" sz="4000" b="1" dirty="0">
              <a:solidFill>
                <a:srgbClr val="003F3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1815353" y="887506"/>
            <a:ext cx="672706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000" b="1" dirty="0" smtClean="0">
                <a:solidFill>
                  <a:srgbClr val="003F3E"/>
                </a:solidFill>
              </a:rPr>
              <a:t>CARLOS HENRIQUE OLIVEIRA MEDRADO -GALEGO</a:t>
            </a:r>
            <a:endParaRPr lang="pt-BR" sz="2000" b="1" dirty="0">
              <a:solidFill>
                <a:srgbClr val="003F3E"/>
              </a:solidFill>
            </a:endParaRPr>
          </a:p>
        </p:txBody>
      </p:sp>
      <p:pic>
        <p:nvPicPr>
          <p:cNvPr id="7180" name="Picture 2" descr="C:\Users\Policia civil\Desktop\.facebook_1413494714456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21175" y="6019800"/>
            <a:ext cx="693738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tângulo 17"/>
          <p:cNvSpPr/>
          <p:nvPr/>
        </p:nvSpPr>
        <p:spPr>
          <a:xfrm>
            <a:off x="3248526" y="1538100"/>
            <a:ext cx="529389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pt-BR" b="1" dirty="0" smtClean="0">
                <a:solidFill>
                  <a:schemeClr val="tx2">
                    <a:lumMod val="75000"/>
                  </a:schemeClr>
                </a:solidFill>
              </a:rPr>
              <a:t>Parceiro de </a:t>
            </a:r>
            <a:r>
              <a:rPr lang="pt-BR" b="1" dirty="0" err="1" smtClean="0">
                <a:solidFill>
                  <a:schemeClr val="tx2">
                    <a:lumMod val="75000"/>
                  </a:schemeClr>
                </a:solidFill>
              </a:rPr>
              <a:t>Thomás</a:t>
            </a:r>
            <a:r>
              <a:rPr lang="pt-BR" b="1" dirty="0" smtClean="0">
                <a:solidFill>
                  <a:schemeClr val="tx2">
                    <a:lumMod val="75000"/>
                  </a:schemeClr>
                </a:solidFill>
              </a:rPr>
              <a:t> e </a:t>
            </a:r>
            <a:r>
              <a:rPr lang="pt-BR" b="1" dirty="0" err="1" smtClean="0">
                <a:solidFill>
                  <a:schemeClr val="tx2">
                    <a:lumMod val="75000"/>
                  </a:schemeClr>
                </a:solidFill>
              </a:rPr>
              <a:t>Magnilson</a:t>
            </a:r>
            <a:r>
              <a:rPr lang="pt-BR" b="1" dirty="0" smtClean="0">
                <a:solidFill>
                  <a:schemeClr val="tx2">
                    <a:lumMod val="75000"/>
                  </a:schemeClr>
                </a:solidFill>
              </a:rPr>
              <a:t> na venda de entorpecentes também era o responsável pelo “disk drogas” , sua área de atuação era o centro de Petrolina , principalmente comércio. O alvo residia próximo a Igreja Catedral, o que facilitava a comercialização.  </a:t>
            </a:r>
          </a:p>
          <a:p>
            <a:pPr algn="just">
              <a:defRPr/>
            </a:pPr>
            <a:endParaRPr lang="pt-BR" b="1" dirty="0">
              <a:solidFill>
                <a:schemeClr val="tx2">
                  <a:lumMod val="75000"/>
                </a:schemeClr>
              </a:solidFill>
            </a:endParaRPr>
          </a:p>
          <a:p>
            <a:pPr algn="just">
              <a:defRPr/>
            </a:pPr>
            <a:endParaRPr lang="pt-BR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just">
              <a:defRPr/>
            </a:pPr>
            <a:r>
              <a:rPr lang="pt-BR" b="1" dirty="0" smtClean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Local do fato: Petrolina/PE.</a:t>
            </a:r>
            <a:endParaRPr lang="pt-BR" b="1" dirty="0" smtClean="0">
              <a:solidFill>
                <a:schemeClr val="accent5">
                  <a:lumMod val="50000"/>
                </a:schemeClr>
              </a:solidFill>
              <a:cs typeface="Arial" charset="0"/>
            </a:endParaRPr>
          </a:p>
        </p:txBody>
      </p:sp>
      <p:pic>
        <p:nvPicPr>
          <p:cNvPr id="14338" name="Picture 2" descr="WhatsApp Image 2018-06-12 at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4" t="5513" r="43166" b="63594"/>
          <a:stretch>
            <a:fillRect/>
          </a:stretch>
        </p:blipFill>
        <p:spPr bwMode="auto">
          <a:xfrm>
            <a:off x="350489" y="1640541"/>
            <a:ext cx="2584052" cy="232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5817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46"/>
          <p:cNvSpPr txBox="1">
            <a:spLocks/>
          </p:cNvSpPr>
          <p:nvPr/>
        </p:nvSpPr>
        <p:spPr>
          <a:xfrm>
            <a:off x="-1" y="0"/>
            <a:ext cx="8853055" cy="7239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  <a:alpha val="75000"/>
                </a:schemeClr>
              </a:gs>
              <a:gs pos="50000">
                <a:schemeClr val="tx2">
                  <a:lumMod val="75000"/>
                  <a:alpha val="34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0" scaled="1"/>
            <a:tileRect/>
          </a:gradFill>
        </p:spPr>
        <p:txBody>
          <a:bodyPr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pt-BR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ccordAlt-Medium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pic>
        <p:nvPicPr>
          <p:cNvPr id="717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89563" y="6197600"/>
            <a:ext cx="1731962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" name="Title 46"/>
          <p:cNvSpPr txBox="1">
            <a:spLocks/>
          </p:cNvSpPr>
          <p:nvPr/>
        </p:nvSpPr>
        <p:spPr>
          <a:xfrm>
            <a:off x="0" y="5984875"/>
            <a:ext cx="9144000" cy="87312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  <a:alpha val="75000"/>
                </a:schemeClr>
              </a:gs>
              <a:gs pos="50000">
                <a:schemeClr val="tx2">
                  <a:lumMod val="75000"/>
                  <a:alpha val="34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0" scaled="1"/>
            <a:tileRect/>
          </a:gradFill>
        </p:spPr>
        <p:txBody>
          <a:bodyPr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pt-BR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ccordAlt-Medium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pic>
        <p:nvPicPr>
          <p:cNvPr id="7173" name="Imagem 54" descr="Secretaria de Defesa Social-01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</a:blip>
          <a:srcRect l="42838" t="9921" r="2983" b="12106"/>
          <a:stretch>
            <a:fillRect/>
          </a:stretch>
        </p:blipFill>
        <p:spPr bwMode="auto">
          <a:xfrm>
            <a:off x="7500938" y="5849938"/>
            <a:ext cx="1409700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" name="CaixaDeTexto 55"/>
          <p:cNvSpPr txBox="1"/>
          <p:nvPr/>
        </p:nvSpPr>
        <p:spPr>
          <a:xfrm>
            <a:off x="0" y="0"/>
            <a:ext cx="9144000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b="1" dirty="0">
                <a:solidFill>
                  <a:srgbClr val="003F3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OPERAÇÃO </a:t>
            </a:r>
            <a:r>
              <a:rPr lang="pt-BR" sz="3600" b="1" dirty="0" smtClean="0">
                <a:solidFill>
                  <a:srgbClr val="003F3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DESMONTE II</a:t>
            </a:r>
            <a:endParaRPr lang="pt-BR" sz="4000" b="1" dirty="0">
              <a:solidFill>
                <a:srgbClr val="003F3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2528047" y="887506"/>
            <a:ext cx="4702931" cy="4154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000" b="1" dirty="0" smtClean="0">
                <a:solidFill>
                  <a:srgbClr val="003F3E"/>
                </a:solidFill>
              </a:rPr>
              <a:t>LEIRILTON DE ARAUJO SANTOS</a:t>
            </a:r>
            <a:endParaRPr lang="pt-BR" sz="2000" b="1" dirty="0">
              <a:solidFill>
                <a:srgbClr val="003F3E"/>
              </a:solidFill>
            </a:endParaRPr>
          </a:p>
        </p:txBody>
      </p:sp>
      <p:pic>
        <p:nvPicPr>
          <p:cNvPr id="7180" name="Picture 2" descr="C:\Users\Policia civil\Desktop\.facebook_1413494714456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21175" y="6019800"/>
            <a:ext cx="693738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tângulo 17"/>
          <p:cNvSpPr/>
          <p:nvPr/>
        </p:nvSpPr>
        <p:spPr>
          <a:xfrm>
            <a:off x="3248526" y="1538100"/>
            <a:ext cx="529389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pt-BR" b="1" dirty="0" smtClean="0">
                <a:solidFill>
                  <a:schemeClr val="tx2">
                    <a:lumMod val="75000"/>
                  </a:schemeClr>
                </a:solidFill>
              </a:rPr>
              <a:t>Identificado como fornecedor de entorpecentes para Tomaz e seus parceiros. </a:t>
            </a:r>
            <a:r>
              <a:rPr lang="pt-BR" b="1" dirty="0" err="1" smtClean="0">
                <a:solidFill>
                  <a:schemeClr val="tx2">
                    <a:lumMod val="75000"/>
                  </a:schemeClr>
                </a:solidFill>
              </a:rPr>
              <a:t>Leirilton</a:t>
            </a:r>
            <a:r>
              <a:rPr lang="pt-BR" b="1" dirty="0" smtClean="0">
                <a:solidFill>
                  <a:schemeClr val="tx2">
                    <a:lumMod val="75000"/>
                  </a:schemeClr>
                </a:solidFill>
              </a:rPr>
              <a:t> é motorista de transporte alternativo, o que facilitava o transporte das mercadorias ilícitas. Com a prisão do alvo foram apreendidas uma arma de fogo calibre 765, </a:t>
            </a:r>
            <a:r>
              <a:rPr lang="pt-BR" b="1" dirty="0" err="1" smtClean="0">
                <a:solidFill>
                  <a:schemeClr val="tx2">
                    <a:lumMod val="75000"/>
                  </a:schemeClr>
                </a:solidFill>
              </a:rPr>
              <a:t>Taurus</a:t>
            </a:r>
            <a:r>
              <a:rPr lang="pt-BR" b="1" dirty="0" smtClean="0">
                <a:solidFill>
                  <a:schemeClr val="tx2">
                    <a:lumMod val="75000"/>
                  </a:schemeClr>
                </a:solidFill>
              </a:rPr>
              <a:t>, uma van , um veículo </a:t>
            </a:r>
            <a:r>
              <a:rPr lang="pt-BR" b="1" dirty="0" err="1" smtClean="0">
                <a:solidFill>
                  <a:schemeClr val="tx2">
                    <a:lumMod val="75000"/>
                  </a:schemeClr>
                </a:solidFill>
              </a:rPr>
              <a:t>corolla</a:t>
            </a:r>
            <a:r>
              <a:rPr lang="pt-BR" b="1" dirty="0" smtClean="0">
                <a:solidFill>
                  <a:schemeClr val="tx2">
                    <a:lumMod val="75000"/>
                  </a:schemeClr>
                </a:solidFill>
              </a:rPr>
              <a:t> e </a:t>
            </a:r>
            <a:r>
              <a:rPr lang="pt-BR" b="1" dirty="0" smtClean="0">
                <a:solidFill>
                  <a:schemeClr val="tx2">
                    <a:lumMod val="75000"/>
                  </a:schemeClr>
                </a:solidFill>
              </a:rPr>
              <a:t>R$20.800,00 </a:t>
            </a:r>
            <a:r>
              <a:rPr lang="pt-BR" b="1" smtClean="0">
                <a:solidFill>
                  <a:schemeClr val="tx2">
                    <a:lumMod val="75000"/>
                  </a:schemeClr>
                </a:solidFill>
              </a:rPr>
              <a:t>em espécie.</a:t>
            </a:r>
            <a:endParaRPr lang="pt-BR" b="1" dirty="0">
              <a:solidFill>
                <a:schemeClr val="tx2">
                  <a:lumMod val="75000"/>
                </a:schemeClr>
              </a:solidFill>
              <a:cs typeface="Arial" charset="0"/>
            </a:endParaRPr>
          </a:p>
          <a:p>
            <a:pPr algn="just">
              <a:defRPr/>
            </a:pPr>
            <a:endParaRPr lang="pt-BR" b="1" dirty="0" smtClean="0">
              <a:solidFill>
                <a:schemeClr val="tx2">
                  <a:lumMod val="75000"/>
                </a:schemeClr>
              </a:solidFill>
              <a:cs typeface="Arial" charset="0"/>
            </a:endParaRPr>
          </a:p>
          <a:p>
            <a:pPr algn="just">
              <a:defRPr/>
            </a:pPr>
            <a:r>
              <a:rPr lang="pt-BR" b="1" dirty="0" smtClean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Local do fato: Petrolina/PE e Casa </a:t>
            </a:r>
            <a:r>
              <a:rPr lang="pt-BR" b="1" dirty="0" err="1" smtClean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Nova-BA</a:t>
            </a:r>
            <a:r>
              <a:rPr lang="pt-BR" b="1" dirty="0" smtClean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.</a:t>
            </a:r>
            <a:endParaRPr lang="pt-BR" b="1" dirty="0" smtClean="0">
              <a:solidFill>
                <a:schemeClr val="accent5">
                  <a:lumMod val="50000"/>
                </a:schemeClr>
              </a:solidFill>
              <a:cs typeface="Arial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032" y="1645630"/>
            <a:ext cx="2486025" cy="283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1050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46"/>
          <p:cNvSpPr txBox="1">
            <a:spLocks/>
          </p:cNvSpPr>
          <p:nvPr/>
        </p:nvSpPr>
        <p:spPr>
          <a:xfrm>
            <a:off x="-1" y="0"/>
            <a:ext cx="8853055" cy="7239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  <a:alpha val="75000"/>
                </a:schemeClr>
              </a:gs>
              <a:gs pos="50000">
                <a:schemeClr val="tx2">
                  <a:lumMod val="75000"/>
                  <a:alpha val="34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0" scaled="1"/>
            <a:tileRect/>
          </a:gradFill>
        </p:spPr>
        <p:txBody>
          <a:bodyPr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pt-BR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ccordAlt-Medium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pic>
        <p:nvPicPr>
          <p:cNvPr id="717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89563" y="6197600"/>
            <a:ext cx="1731962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" name="Title 46"/>
          <p:cNvSpPr txBox="1">
            <a:spLocks/>
          </p:cNvSpPr>
          <p:nvPr/>
        </p:nvSpPr>
        <p:spPr>
          <a:xfrm>
            <a:off x="0" y="5984875"/>
            <a:ext cx="9144000" cy="87312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  <a:alpha val="75000"/>
                </a:schemeClr>
              </a:gs>
              <a:gs pos="50000">
                <a:schemeClr val="tx2">
                  <a:lumMod val="75000"/>
                  <a:alpha val="34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0" scaled="1"/>
            <a:tileRect/>
          </a:gradFill>
        </p:spPr>
        <p:txBody>
          <a:bodyPr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pt-BR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ccordAlt-Medium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pic>
        <p:nvPicPr>
          <p:cNvPr id="7173" name="Imagem 54" descr="Secretaria de Defesa Social-01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</a:blip>
          <a:srcRect l="42838" t="9921" r="2983" b="12106"/>
          <a:stretch>
            <a:fillRect/>
          </a:stretch>
        </p:blipFill>
        <p:spPr bwMode="auto">
          <a:xfrm>
            <a:off x="7500938" y="5849938"/>
            <a:ext cx="1409700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" name="CaixaDeTexto 55"/>
          <p:cNvSpPr txBox="1"/>
          <p:nvPr/>
        </p:nvSpPr>
        <p:spPr>
          <a:xfrm>
            <a:off x="0" y="0"/>
            <a:ext cx="9144000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b="1" dirty="0">
                <a:solidFill>
                  <a:srgbClr val="003F3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OPERAÇÃO </a:t>
            </a:r>
            <a:r>
              <a:rPr lang="pt-BR" sz="3600" b="1" dirty="0" smtClean="0">
                <a:solidFill>
                  <a:srgbClr val="003F3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DESMONTE II</a:t>
            </a:r>
            <a:endParaRPr lang="pt-BR" sz="4000" b="1" dirty="0">
              <a:solidFill>
                <a:srgbClr val="003F3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1761565" y="887506"/>
            <a:ext cx="546941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000" b="1" dirty="0" smtClean="0">
                <a:solidFill>
                  <a:srgbClr val="003F3E"/>
                </a:solidFill>
              </a:rPr>
              <a:t>JUNIOR MURILO PEREIRA DA SILVA </a:t>
            </a:r>
            <a:endParaRPr lang="pt-BR" sz="2000" b="1" dirty="0">
              <a:solidFill>
                <a:srgbClr val="003F3E"/>
              </a:solidFill>
            </a:endParaRPr>
          </a:p>
        </p:txBody>
      </p:sp>
      <p:pic>
        <p:nvPicPr>
          <p:cNvPr id="7180" name="Picture 2" descr="C:\Users\Policia civil\Desktop\.facebook_1413494714456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21175" y="6019800"/>
            <a:ext cx="693738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tângulo 17"/>
          <p:cNvSpPr/>
          <p:nvPr/>
        </p:nvSpPr>
        <p:spPr>
          <a:xfrm>
            <a:off x="3235079" y="1662829"/>
            <a:ext cx="529389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pt-BR" b="1" dirty="0" smtClean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Traficante da cidade de Petrolina auxiliava o grupo fornecendo entorpecentes que posteriormente eram revendidos pelo “Disk droga”. O alvo comercializava maconha, crack e cocaína na cidade de Petrolina. </a:t>
            </a:r>
          </a:p>
          <a:p>
            <a:pPr algn="just">
              <a:defRPr/>
            </a:pPr>
            <a:endParaRPr lang="pt-BR" b="1" dirty="0">
              <a:solidFill>
                <a:schemeClr val="tx2">
                  <a:lumMod val="75000"/>
                </a:schemeClr>
              </a:solidFill>
              <a:cs typeface="Arial" charset="0"/>
            </a:endParaRPr>
          </a:p>
          <a:p>
            <a:pPr algn="just">
              <a:defRPr/>
            </a:pPr>
            <a:endParaRPr lang="pt-BR" b="1" dirty="0" smtClean="0">
              <a:solidFill>
                <a:schemeClr val="tx2">
                  <a:lumMod val="75000"/>
                </a:schemeClr>
              </a:solidFill>
              <a:cs typeface="Arial" charset="0"/>
            </a:endParaRPr>
          </a:p>
          <a:p>
            <a:pPr algn="just">
              <a:defRPr/>
            </a:pPr>
            <a:r>
              <a:rPr lang="pt-BR" b="1" dirty="0" smtClean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Local do fato: Petrolina/PE.</a:t>
            </a:r>
            <a:endParaRPr lang="pt-BR" b="1" dirty="0" smtClean="0">
              <a:solidFill>
                <a:schemeClr val="accent5">
                  <a:lumMod val="50000"/>
                </a:schemeClr>
              </a:solidFill>
              <a:cs typeface="Arial" charset="0"/>
            </a:endParaRPr>
          </a:p>
        </p:txBody>
      </p:sp>
      <p:pic>
        <p:nvPicPr>
          <p:cNvPr id="13314" name="Picture 2" descr="19397151_100946247200487_8448662276180569319_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54" r="17015" b="62981"/>
          <a:stretch>
            <a:fillRect/>
          </a:stretch>
        </p:blipFill>
        <p:spPr bwMode="auto">
          <a:xfrm>
            <a:off x="327342" y="1662829"/>
            <a:ext cx="264795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2361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46"/>
          <p:cNvSpPr txBox="1">
            <a:spLocks/>
          </p:cNvSpPr>
          <p:nvPr/>
        </p:nvSpPr>
        <p:spPr>
          <a:xfrm>
            <a:off x="0" y="0"/>
            <a:ext cx="9144000" cy="66992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  <a:alpha val="75000"/>
                </a:schemeClr>
              </a:gs>
              <a:gs pos="50000">
                <a:schemeClr val="tx2">
                  <a:lumMod val="75000"/>
                  <a:alpha val="34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0" scaled="1"/>
            <a:tileRect/>
          </a:gradFill>
        </p:spPr>
        <p:txBody>
          <a:bodyPr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pt-BR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ccordAlt-Medium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pic>
        <p:nvPicPr>
          <p:cNvPr id="1229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99100" y="6045200"/>
            <a:ext cx="1698625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" name="Title 46"/>
          <p:cNvSpPr txBox="1">
            <a:spLocks/>
          </p:cNvSpPr>
          <p:nvPr/>
        </p:nvSpPr>
        <p:spPr>
          <a:xfrm>
            <a:off x="0" y="5986463"/>
            <a:ext cx="9144000" cy="871537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  <a:alpha val="75000"/>
                </a:schemeClr>
              </a:gs>
              <a:gs pos="50000">
                <a:schemeClr val="tx2">
                  <a:lumMod val="75000"/>
                  <a:alpha val="34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0" scaled="1"/>
            <a:tileRect/>
          </a:gradFill>
        </p:spPr>
        <p:txBody>
          <a:bodyPr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pt-BR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ccordAlt-Medium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pic>
        <p:nvPicPr>
          <p:cNvPr id="12293" name="Imagem 54" descr="Secretaria de Defesa Social-01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</a:blip>
          <a:srcRect l="42838" t="9921" r="2983" b="12106"/>
          <a:stretch>
            <a:fillRect/>
          </a:stretch>
        </p:blipFill>
        <p:spPr bwMode="auto">
          <a:xfrm>
            <a:off x="7500938" y="5964238"/>
            <a:ext cx="1409700" cy="893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aixaDeTexto 6"/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b="1" dirty="0">
                <a:solidFill>
                  <a:srgbClr val="003F3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OPERAÇÃO </a:t>
            </a:r>
            <a:r>
              <a:rPr lang="pt-BR" sz="3200" b="1" dirty="0" smtClean="0">
                <a:solidFill>
                  <a:srgbClr val="003F3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DESMONTE II</a:t>
            </a:r>
            <a:endParaRPr lang="pt-BR" sz="3200" b="1" dirty="0">
              <a:solidFill>
                <a:srgbClr val="003F3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3484563" y="636588"/>
            <a:ext cx="2157412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000" b="1" dirty="0">
                <a:solidFill>
                  <a:srgbClr val="003F3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APREEENSÕES</a:t>
            </a:r>
          </a:p>
        </p:txBody>
      </p:sp>
      <p:graphicFrame>
        <p:nvGraphicFramePr>
          <p:cNvPr id="12" name="Tabe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2413673"/>
              </p:ext>
            </p:extLst>
          </p:nvPr>
        </p:nvGraphicFramePr>
        <p:xfrm>
          <a:off x="263525" y="1108940"/>
          <a:ext cx="4557568" cy="4708823"/>
        </p:xfrm>
        <a:graphic>
          <a:graphicData uri="http://schemas.openxmlformats.org/drawingml/2006/table">
            <a:tbl>
              <a:tblPr/>
              <a:tblGrid>
                <a:gridCol w="3201230"/>
                <a:gridCol w="1356338"/>
              </a:tblGrid>
              <a:tr h="63124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MATERIAL/OBJETO</a:t>
                      </a:r>
                    </a:p>
                  </a:txBody>
                  <a:tcPr marL="91456" marR="91456" marT="45683" marB="4568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QUANTIDADE</a:t>
                      </a:r>
                    </a:p>
                  </a:txBody>
                  <a:tcPr marL="91456" marR="91456" marT="45683" marB="4568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35122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CRACK</a:t>
                      </a:r>
                    </a:p>
                  </a:txBody>
                  <a:tcPr marL="91456" marR="91456" marT="45683" marB="4568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b="1" dirty="0" smtClean="0">
                          <a:solidFill>
                            <a:schemeClr val="tx2"/>
                          </a:solidFill>
                        </a:rPr>
                        <a:t>788g</a:t>
                      </a:r>
                      <a:endParaRPr lang="pt-BR" b="1" dirty="0">
                        <a:solidFill>
                          <a:schemeClr val="tx2"/>
                        </a:solidFill>
                      </a:endParaRPr>
                    </a:p>
                  </a:txBody>
                  <a:tcPr marL="91456" marR="91456" marT="45683" marB="4568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</a:tr>
              <a:tr h="439636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COCAÍNA</a:t>
                      </a:r>
                    </a:p>
                  </a:txBody>
                  <a:tcPr marL="91456" marR="91456" marT="45683" marB="4568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800" b="1" i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506</a:t>
                      </a:r>
                      <a:r>
                        <a:rPr lang="pt-BR" sz="1800" b="1" i="0" u="none" strike="noStrike" kern="1200" baseline="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BR" sz="1800" b="1" i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</a:t>
                      </a:r>
                      <a:endParaRPr lang="pt-BR" b="1" dirty="0">
                        <a:solidFill>
                          <a:schemeClr val="tx2"/>
                        </a:solidFill>
                      </a:endParaRPr>
                    </a:p>
                  </a:txBody>
                  <a:tcPr marL="91456" marR="91456" marT="45683" marB="4568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</a:tr>
              <a:tr h="49554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PASTA BASE</a:t>
                      </a:r>
                    </a:p>
                  </a:txBody>
                  <a:tcPr marL="91456" marR="91456" marT="45683" marB="4568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b="1" dirty="0" smtClean="0">
                          <a:solidFill>
                            <a:schemeClr val="tx2"/>
                          </a:solidFill>
                        </a:rPr>
                        <a:t>431 g</a:t>
                      </a:r>
                      <a:endParaRPr lang="pt-BR" b="1" dirty="0">
                        <a:solidFill>
                          <a:schemeClr val="tx2"/>
                        </a:solidFill>
                      </a:endParaRPr>
                    </a:p>
                  </a:txBody>
                  <a:tcPr marL="91456" marR="91456" marT="45683" marB="4568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</a:tr>
              <a:tr h="465052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MACONHA</a:t>
                      </a:r>
                    </a:p>
                  </a:txBody>
                  <a:tcPr marL="91456" marR="91456" marT="45683" marB="4568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b="1" dirty="0" smtClean="0">
                          <a:solidFill>
                            <a:schemeClr val="tx2"/>
                          </a:solidFill>
                        </a:rPr>
                        <a:t>17 kg </a:t>
                      </a:r>
                      <a:endParaRPr lang="pt-BR" b="1" dirty="0">
                        <a:solidFill>
                          <a:schemeClr val="tx2"/>
                        </a:solidFill>
                      </a:endParaRPr>
                    </a:p>
                  </a:txBody>
                  <a:tcPr marL="91456" marR="91456" marT="45683" marB="4568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</a:tr>
              <a:tr h="44844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PISTOLA 765</a:t>
                      </a:r>
                    </a:p>
                  </a:txBody>
                  <a:tcPr marL="91456" marR="91456" marT="45683" marB="4568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b="1" dirty="0" smtClean="0">
                          <a:solidFill>
                            <a:schemeClr val="tx2"/>
                          </a:solidFill>
                        </a:rPr>
                        <a:t>01</a:t>
                      </a:r>
                      <a:endParaRPr lang="pt-BR" b="1" dirty="0">
                        <a:solidFill>
                          <a:schemeClr val="tx2"/>
                        </a:solidFill>
                      </a:endParaRPr>
                    </a:p>
                  </a:txBody>
                  <a:tcPr marL="91456" marR="91456" marT="45683" marB="4568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</a:tr>
              <a:tr h="44844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MUNIÇÕES  </a:t>
                      </a:r>
                    </a:p>
                  </a:txBody>
                  <a:tcPr marL="91456" marR="91456" marT="45683" marB="4568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b="1" dirty="0" smtClean="0">
                          <a:solidFill>
                            <a:schemeClr val="tx2"/>
                          </a:solidFill>
                        </a:rPr>
                        <a:t>12</a:t>
                      </a:r>
                      <a:endParaRPr lang="pt-BR" b="1" dirty="0">
                        <a:solidFill>
                          <a:schemeClr val="tx2"/>
                        </a:solidFill>
                      </a:endParaRPr>
                    </a:p>
                  </a:txBody>
                  <a:tcPr marL="91456" marR="91456" marT="45683" marB="4568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</a:tr>
              <a:tr h="44844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SIMULACRO DE ARMA DE FOGO</a:t>
                      </a:r>
                    </a:p>
                  </a:txBody>
                  <a:tcPr marL="91456" marR="91456" marT="45683" marB="4568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b="1" dirty="0" smtClean="0">
                          <a:solidFill>
                            <a:schemeClr val="tx2"/>
                          </a:solidFill>
                        </a:rPr>
                        <a:t>01</a:t>
                      </a:r>
                      <a:endParaRPr lang="pt-BR" b="1" dirty="0">
                        <a:solidFill>
                          <a:schemeClr val="tx2"/>
                        </a:solidFill>
                      </a:endParaRPr>
                    </a:p>
                  </a:txBody>
                  <a:tcPr marL="91456" marR="91456" marT="45683" marB="4568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</a:tr>
              <a:tr h="44844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DINHEIRO </a:t>
                      </a:r>
                    </a:p>
                  </a:txBody>
                  <a:tcPr marL="91456" marR="91456" marT="45683" marB="4568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b="1" dirty="0" smtClean="0">
                          <a:solidFill>
                            <a:schemeClr val="tx2"/>
                          </a:solidFill>
                        </a:rPr>
                        <a:t>R$20.800</a:t>
                      </a:r>
                      <a:endParaRPr lang="pt-BR" b="1" dirty="0">
                        <a:solidFill>
                          <a:schemeClr val="tx2"/>
                        </a:solidFill>
                      </a:endParaRPr>
                    </a:p>
                  </a:txBody>
                  <a:tcPr marL="91456" marR="91456" marT="45683" marB="4568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</a:tr>
              <a:tr h="44844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VEÍCULOS </a:t>
                      </a:r>
                    </a:p>
                  </a:txBody>
                  <a:tcPr marL="91456" marR="91456" marT="45683" marB="4568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b="1" dirty="0" smtClean="0">
                          <a:solidFill>
                            <a:schemeClr val="tx2"/>
                          </a:solidFill>
                        </a:rPr>
                        <a:t>02</a:t>
                      </a:r>
                      <a:endParaRPr lang="pt-BR" b="1" dirty="0">
                        <a:solidFill>
                          <a:schemeClr val="tx2"/>
                        </a:solidFill>
                      </a:endParaRPr>
                    </a:p>
                  </a:txBody>
                  <a:tcPr marL="91456" marR="91456" marT="45683" marB="4568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2333" name="Picture 2" descr="C:\Users\Policia civil\Desktop\.facebook_1413494714456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18013" y="6019800"/>
            <a:ext cx="693737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Imagem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07" r="8657" b="14391"/>
          <a:stretch/>
        </p:blipFill>
        <p:spPr>
          <a:xfrm rot="16200000">
            <a:off x="5612318" y="873245"/>
            <a:ext cx="1769849" cy="2752326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31" t="14166" r="2385" b="11004"/>
          <a:stretch/>
        </p:blipFill>
        <p:spPr>
          <a:xfrm rot="16200000">
            <a:off x="5555233" y="3032210"/>
            <a:ext cx="1884019" cy="27336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46"/>
          <p:cNvSpPr txBox="1">
            <a:spLocks/>
          </p:cNvSpPr>
          <p:nvPr/>
        </p:nvSpPr>
        <p:spPr>
          <a:xfrm>
            <a:off x="0" y="0"/>
            <a:ext cx="9144000" cy="66992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  <a:alpha val="75000"/>
                </a:schemeClr>
              </a:gs>
              <a:gs pos="50000">
                <a:schemeClr val="tx2">
                  <a:lumMod val="75000"/>
                  <a:alpha val="34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0" scaled="1"/>
            <a:tileRect/>
          </a:gradFill>
        </p:spPr>
        <p:txBody>
          <a:bodyPr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pt-BR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ccordAlt-Medium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pic>
        <p:nvPicPr>
          <p:cNvPr id="1331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99100" y="6045200"/>
            <a:ext cx="1698625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" name="Title 46"/>
          <p:cNvSpPr txBox="1">
            <a:spLocks/>
          </p:cNvSpPr>
          <p:nvPr/>
        </p:nvSpPr>
        <p:spPr>
          <a:xfrm>
            <a:off x="0" y="5986463"/>
            <a:ext cx="9144000" cy="871537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  <a:alpha val="75000"/>
                </a:schemeClr>
              </a:gs>
              <a:gs pos="50000">
                <a:schemeClr val="tx2">
                  <a:lumMod val="75000"/>
                  <a:alpha val="34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0" scaled="1"/>
            <a:tileRect/>
          </a:gradFill>
        </p:spPr>
        <p:txBody>
          <a:bodyPr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pt-BR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ccordAlt-Medium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pic>
        <p:nvPicPr>
          <p:cNvPr id="13317" name="Imagem 54" descr="Secretaria de Defesa Social-01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</a:blip>
          <a:srcRect l="42838" t="9921" r="2983" b="12106"/>
          <a:stretch>
            <a:fillRect/>
          </a:stretch>
        </p:blipFill>
        <p:spPr bwMode="auto">
          <a:xfrm>
            <a:off x="7500938" y="5964238"/>
            <a:ext cx="1409700" cy="893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aixaDeTexto 7"/>
          <p:cNvSpPr txBox="1"/>
          <p:nvPr/>
        </p:nvSpPr>
        <p:spPr>
          <a:xfrm>
            <a:off x="4921250" y="1577975"/>
            <a:ext cx="3721100" cy="10779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pt-BR" sz="3200" b="1" dirty="0">
              <a:solidFill>
                <a:srgbClr val="003F3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pt-BR" sz="3200" b="1" dirty="0">
              <a:solidFill>
                <a:srgbClr val="003F3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b="1" dirty="0">
                <a:solidFill>
                  <a:srgbClr val="003F3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OPERAÇÃO </a:t>
            </a:r>
            <a:r>
              <a:rPr lang="pt-BR" sz="3200" b="1" dirty="0" smtClean="0">
                <a:solidFill>
                  <a:srgbClr val="003F3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DESMONTE II</a:t>
            </a:r>
            <a:endParaRPr lang="pt-BR" sz="3200" b="1" dirty="0">
              <a:solidFill>
                <a:srgbClr val="003F3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545260" y="923895"/>
            <a:ext cx="774550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000" b="1" dirty="0" smtClean="0">
                <a:solidFill>
                  <a:srgbClr val="003F3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APREEENSÃO  REALIZADA EM 2017 </a:t>
            </a:r>
            <a:endParaRPr lang="pt-BR" sz="2000" b="1" dirty="0">
              <a:solidFill>
                <a:srgbClr val="003F3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325" name="Picture 2" descr="C:\Users\Policia civil\Desktop\.facebook_1413494714456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18013" y="6019800"/>
            <a:ext cx="693737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5958" y="1853407"/>
            <a:ext cx="4392083" cy="3294062"/>
          </a:xfrm>
          <a:prstGeom prst="rect">
            <a:avLst/>
          </a:prstGeom>
        </p:spPr>
      </p:pic>
      <p:sp>
        <p:nvSpPr>
          <p:cNvPr id="12" name="CaixaDeTexto 11"/>
          <p:cNvSpPr txBox="1"/>
          <p:nvPr/>
        </p:nvSpPr>
        <p:spPr>
          <a:xfrm>
            <a:off x="1094090" y="5422901"/>
            <a:ext cx="754826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000" b="1" dirty="0" smtClean="0">
                <a:solidFill>
                  <a:srgbClr val="003F3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MATERIAL PERTENCIA AO ALVO ERICK FERNANDO (MIAU)</a:t>
            </a:r>
            <a:endParaRPr lang="pt-BR" sz="2000" b="1" dirty="0">
              <a:solidFill>
                <a:srgbClr val="003F3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46"/>
          <p:cNvSpPr txBox="1">
            <a:spLocks/>
          </p:cNvSpPr>
          <p:nvPr/>
        </p:nvSpPr>
        <p:spPr>
          <a:xfrm>
            <a:off x="0" y="0"/>
            <a:ext cx="9144000" cy="66992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  <a:alpha val="75000"/>
                </a:schemeClr>
              </a:gs>
              <a:gs pos="50000">
                <a:schemeClr val="tx2">
                  <a:lumMod val="75000"/>
                  <a:alpha val="34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0" scaled="1"/>
            <a:tileRect/>
          </a:gradFill>
        </p:spPr>
        <p:txBody>
          <a:bodyPr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pt-BR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ccordAlt-Medium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pic>
        <p:nvPicPr>
          <p:cNvPr id="1331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99100" y="6045200"/>
            <a:ext cx="1698625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" name="Title 46"/>
          <p:cNvSpPr txBox="1">
            <a:spLocks/>
          </p:cNvSpPr>
          <p:nvPr/>
        </p:nvSpPr>
        <p:spPr>
          <a:xfrm>
            <a:off x="0" y="5986463"/>
            <a:ext cx="9144000" cy="871537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  <a:alpha val="75000"/>
                </a:schemeClr>
              </a:gs>
              <a:gs pos="50000">
                <a:schemeClr val="tx2">
                  <a:lumMod val="75000"/>
                  <a:alpha val="34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0" scaled="1"/>
            <a:tileRect/>
          </a:gradFill>
        </p:spPr>
        <p:txBody>
          <a:bodyPr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pt-BR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ccordAlt-Medium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pic>
        <p:nvPicPr>
          <p:cNvPr id="13317" name="Imagem 54" descr="Secretaria de Defesa Social-01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</a:blip>
          <a:srcRect l="42838" t="9921" r="2983" b="12106"/>
          <a:stretch>
            <a:fillRect/>
          </a:stretch>
        </p:blipFill>
        <p:spPr bwMode="auto">
          <a:xfrm>
            <a:off x="7500938" y="5964238"/>
            <a:ext cx="1409700" cy="893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aixaDeTexto 7"/>
          <p:cNvSpPr txBox="1"/>
          <p:nvPr/>
        </p:nvSpPr>
        <p:spPr>
          <a:xfrm>
            <a:off x="4921250" y="1577975"/>
            <a:ext cx="3721100" cy="10779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pt-BR" sz="3200" b="1" dirty="0">
              <a:solidFill>
                <a:srgbClr val="003F3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pt-BR" sz="3200" b="1" dirty="0">
              <a:solidFill>
                <a:srgbClr val="003F3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b="1" dirty="0">
                <a:solidFill>
                  <a:srgbClr val="003F3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OPERAÇÃO </a:t>
            </a:r>
            <a:r>
              <a:rPr lang="pt-BR" sz="3200" b="1" dirty="0" smtClean="0">
                <a:solidFill>
                  <a:srgbClr val="003F3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DESMONTE II</a:t>
            </a:r>
            <a:endParaRPr lang="pt-BR" sz="3200" b="1" dirty="0">
              <a:solidFill>
                <a:srgbClr val="003F3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940104" y="4983897"/>
            <a:ext cx="695581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000" b="1" dirty="0" smtClean="0">
                <a:solidFill>
                  <a:srgbClr val="003F3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APREEENSÃO REALIZADA COMO ALVO MAGNILSON</a:t>
            </a:r>
            <a:endParaRPr lang="pt-BR" sz="2000" b="1" dirty="0">
              <a:solidFill>
                <a:srgbClr val="003F3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325" name="Picture 2" descr="C:\Users\Policia civil\Desktop\.facebook_1413494714456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18013" y="6019800"/>
            <a:ext cx="693737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Imagem 9" descr="WhatsApp Image 2018-04-13 at 9.58.41 PM.jpeg"/>
          <p:cNvPicPr/>
          <p:nvPr/>
        </p:nvPicPr>
        <p:blipFill rotWithShape="1">
          <a:blip r:embed="rId5"/>
          <a:srcRect l="28299" t="33955" r="10797" b="32930"/>
          <a:stretch/>
        </p:blipFill>
        <p:spPr>
          <a:xfrm>
            <a:off x="578224" y="1550194"/>
            <a:ext cx="3745659" cy="2953544"/>
          </a:xfrm>
          <a:prstGeom prst="rect">
            <a:avLst/>
          </a:prstGeom>
        </p:spPr>
      </p:pic>
      <p:pic>
        <p:nvPicPr>
          <p:cNvPr id="12" name="Imagem 11" descr="WhatsApp Image 2018-04-13 at 10.07.21 PM.jpeg"/>
          <p:cNvPicPr/>
          <p:nvPr/>
        </p:nvPicPr>
        <p:blipFill>
          <a:blip r:embed="rId6"/>
          <a:stretch>
            <a:fillRect/>
          </a:stretch>
        </p:blipFill>
        <p:spPr>
          <a:xfrm>
            <a:off x="4974291" y="1550194"/>
            <a:ext cx="3721100" cy="2968625"/>
          </a:xfrm>
          <a:prstGeom prst="rect">
            <a:avLst/>
          </a:prstGeom>
        </p:spPr>
      </p:pic>
      <p:sp>
        <p:nvSpPr>
          <p:cNvPr id="13" name="CaixaDeTexto 12"/>
          <p:cNvSpPr txBox="1"/>
          <p:nvPr/>
        </p:nvSpPr>
        <p:spPr>
          <a:xfrm>
            <a:off x="1421700" y="811122"/>
            <a:ext cx="695581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000" b="1" dirty="0" smtClean="0">
                <a:solidFill>
                  <a:srgbClr val="003F3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APREEENSÃO</a:t>
            </a:r>
            <a:endParaRPr lang="pt-BR" sz="2000" b="1" dirty="0">
              <a:solidFill>
                <a:srgbClr val="003F3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67476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46"/>
          <p:cNvSpPr txBox="1">
            <a:spLocks/>
          </p:cNvSpPr>
          <p:nvPr/>
        </p:nvSpPr>
        <p:spPr>
          <a:xfrm>
            <a:off x="0" y="0"/>
            <a:ext cx="9144000" cy="66992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  <a:alpha val="75000"/>
                </a:schemeClr>
              </a:gs>
              <a:gs pos="50000">
                <a:schemeClr val="tx2">
                  <a:lumMod val="75000"/>
                  <a:alpha val="34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0" scaled="1"/>
            <a:tileRect/>
          </a:gradFill>
        </p:spPr>
        <p:txBody>
          <a:bodyPr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pt-BR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ccordAlt-Medium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pic>
        <p:nvPicPr>
          <p:cNvPr id="1331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99100" y="6045200"/>
            <a:ext cx="1698625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" name="Title 46"/>
          <p:cNvSpPr txBox="1">
            <a:spLocks/>
          </p:cNvSpPr>
          <p:nvPr/>
        </p:nvSpPr>
        <p:spPr>
          <a:xfrm>
            <a:off x="0" y="5986463"/>
            <a:ext cx="9144000" cy="871537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  <a:alpha val="75000"/>
                </a:schemeClr>
              </a:gs>
              <a:gs pos="50000">
                <a:schemeClr val="tx2">
                  <a:lumMod val="75000"/>
                  <a:alpha val="34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0" scaled="1"/>
            <a:tileRect/>
          </a:gradFill>
        </p:spPr>
        <p:txBody>
          <a:bodyPr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pt-BR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ccordAlt-Medium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pic>
        <p:nvPicPr>
          <p:cNvPr id="13317" name="Imagem 54" descr="Secretaria de Defesa Social-01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</a:blip>
          <a:srcRect l="42838" t="9921" r="2983" b="12106"/>
          <a:stretch>
            <a:fillRect/>
          </a:stretch>
        </p:blipFill>
        <p:spPr bwMode="auto">
          <a:xfrm>
            <a:off x="7500938" y="5964238"/>
            <a:ext cx="1409700" cy="893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aixaDeTexto 7"/>
          <p:cNvSpPr txBox="1"/>
          <p:nvPr/>
        </p:nvSpPr>
        <p:spPr>
          <a:xfrm>
            <a:off x="4921250" y="1577975"/>
            <a:ext cx="3721100" cy="10779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pt-BR" sz="3200" b="1" dirty="0">
              <a:solidFill>
                <a:srgbClr val="003F3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pt-BR" sz="3200" b="1" dirty="0">
              <a:solidFill>
                <a:srgbClr val="003F3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b="1" dirty="0">
                <a:solidFill>
                  <a:srgbClr val="003F3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OPERAÇÃO </a:t>
            </a:r>
            <a:r>
              <a:rPr lang="pt-BR" sz="3200" b="1" dirty="0" smtClean="0">
                <a:solidFill>
                  <a:srgbClr val="003F3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DESMONTE II</a:t>
            </a:r>
            <a:endParaRPr lang="pt-BR" sz="3200" b="1" dirty="0">
              <a:solidFill>
                <a:srgbClr val="003F3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3581545" y="815975"/>
            <a:ext cx="2157412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000" b="1" dirty="0">
                <a:solidFill>
                  <a:srgbClr val="003F3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APREEENSÕES</a:t>
            </a:r>
          </a:p>
        </p:txBody>
      </p:sp>
      <p:pic>
        <p:nvPicPr>
          <p:cNvPr id="13325" name="Picture 2" descr="C:\Users\Policia civil\Desktop\.facebook_1413494714456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18013" y="6019800"/>
            <a:ext cx="693737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07" r="8657" b="14391"/>
          <a:stretch/>
        </p:blipFill>
        <p:spPr>
          <a:xfrm rot="16200000">
            <a:off x="1572197" y="797870"/>
            <a:ext cx="2348073" cy="3651533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31" t="14166" r="2385" b="11004"/>
          <a:stretch/>
        </p:blipFill>
        <p:spPr>
          <a:xfrm rot="16200000">
            <a:off x="5473001" y="2225301"/>
            <a:ext cx="2446898" cy="3550397"/>
          </a:xfrm>
          <a:prstGeom prst="rect">
            <a:avLst/>
          </a:prstGeom>
        </p:spPr>
      </p:pic>
      <p:sp>
        <p:nvSpPr>
          <p:cNvPr id="12" name="CaixaDeTexto 11"/>
          <p:cNvSpPr txBox="1"/>
          <p:nvPr/>
        </p:nvSpPr>
        <p:spPr>
          <a:xfrm>
            <a:off x="920466" y="5478978"/>
            <a:ext cx="695581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000" b="1" dirty="0" smtClean="0">
                <a:solidFill>
                  <a:srgbClr val="003F3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APREEENSÃO REALIZADA COMO ALVO LEIRILTON</a:t>
            </a:r>
            <a:endParaRPr lang="pt-BR" sz="2000" b="1" dirty="0">
              <a:solidFill>
                <a:srgbClr val="003F3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26084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Vamberto\Desktop\Nova Imagem - Cópi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CaixaDeTexto 3"/>
          <p:cNvSpPr txBox="1"/>
          <p:nvPr/>
        </p:nvSpPr>
        <p:spPr>
          <a:xfrm>
            <a:off x="0" y="2730500"/>
            <a:ext cx="9144000" cy="76835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sz="2000" dirty="0">
              <a:solidFill>
                <a:schemeClr val="bg1"/>
              </a:solidFill>
              <a:latin typeface="+mn-lt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>
                <a:solidFill>
                  <a:schemeClr val="bg1"/>
                </a:solidFill>
                <a:latin typeface="+mn-lt"/>
                <a:cs typeface="+mn-cs"/>
              </a:rPr>
              <a:t>DIRETORIA INTEGRADA INTERIOR </a:t>
            </a:r>
            <a:r>
              <a:rPr lang="pt-BR" sz="2400" b="1" dirty="0" smtClean="0">
                <a:solidFill>
                  <a:schemeClr val="bg1"/>
                </a:solidFill>
                <a:latin typeface="+mn-lt"/>
                <a:cs typeface="+mn-cs"/>
              </a:rPr>
              <a:t>2/ </a:t>
            </a:r>
            <a:r>
              <a:rPr lang="pt-BR" sz="2400" b="1" dirty="0">
                <a:solidFill>
                  <a:schemeClr val="bg1"/>
                </a:solidFill>
                <a:latin typeface="+mn-lt"/>
                <a:cs typeface="+mn-cs"/>
              </a:rPr>
              <a:t>DINTER </a:t>
            </a:r>
            <a:r>
              <a:rPr lang="pt-BR" sz="2400" b="1" dirty="0" smtClean="0">
                <a:solidFill>
                  <a:schemeClr val="bg1"/>
                </a:solidFill>
                <a:latin typeface="+mn-lt"/>
                <a:cs typeface="+mn-cs"/>
              </a:rPr>
              <a:t>2</a:t>
            </a:r>
            <a:endParaRPr lang="pt-BR" sz="24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5364" name="Picture 2" descr="C:\Users\Policia civil\Desktop\.facebook_1413494714456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64275" y="2006600"/>
            <a:ext cx="2251075" cy="2713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000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6314</TotalTime>
  <Words>671</Words>
  <Application>Microsoft Office PowerPoint</Application>
  <PresentationFormat>Apresentação na tela (4:3)</PresentationFormat>
  <Paragraphs>91</Paragraphs>
  <Slides>16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23" baseType="lpstr">
      <vt:lpstr>AccordAlt-Medium</vt:lpstr>
      <vt:lpstr>Arial</vt:lpstr>
      <vt:lpstr>Calibri</vt:lpstr>
      <vt:lpstr>Gill Sans</vt:lpstr>
      <vt:lpstr>Times New Roman</vt:lpstr>
      <vt:lpstr>ヒラギノ角ゴ ProN W3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PCPE</dc:creator>
  <cp:lastModifiedBy>jamil</cp:lastModifiedBy>
  <cp:revision>874</cp:revision>
  <dcterms:created xsi:type="dcterms:W3CDTF">2011-11-18T13:38:20Z</dcterms:created>
  <dcterms:modified xsi:type="dcterms:W3CDTF">2018-06-14T14:19:57Z</dcterms:modified>
</cp:coreProperties>
</file>